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0" r:id="rId2"/>
  </p:sldMasterIdLst>
  <p:notesMasterIdLst>
    <p:notesMasterId r:id="rId74"/>
  </p:notesMasterIdLst>
  <p:sldIdLst>
    <p:sldId id="258" r:id="rId3"/>
    <p:sldId id="271" r:id="rId4"/>
    <p:sldId id="530" r:id="rId5"/>
    <p:sldId id="352" r:id="rId6"/>
    <p:sldId id="483" r:id="rId7"/>
    <p:sldId id="482" r:id="rId8"/>
    <p:sldId id="494" r:id="rId9"/>
    <p:sldId id="492" r:id="rId10"/>
    <p:sldId id="428" r:id="rId11"/>
    <p:sldId id="458" r:id="rId12"/>
    <p:sldId id="531" r:id="rId13"/>
    <p:sldId id="459" r:id="rId14"/>
    <p:sldId id="487" r:id="rId15"/>
    <p:sldId id="463" r:id="rId16"/>
    <p:sldId id="488" r:id="rId17"/>
    <p:sldId id="462" r:id="rId18"/>
    <p:sldId id="486" r:id="rId19"/>
    <p:sldId id="485" r:id="rId20"/>
    <p:sldId id="480" r:id="rId21"/>
    <p:sldId id="454" r:id="rId22"/>
    <p:sldId id="472" r:id="rId23"/>
    <p:sldId id="473" r:id="rId24"/>
    <p:sldId id="476" r:id="rId25"/>
    <p:sldId id="477" r:id="rId26"/>
    <p:sldId id="466" r:id="rId27"/>
    <p:sldId id="491" r:id="rId28"/>
    <p:sldId id="467" r:id="rId29"/>
    <p:sldId id="468" r:id="rId30"/>
    <p:sldId id="469" r:id="rId31"/>
    <p:sldId id="470" r:id="rId32"/>
    <p:sldId id="481" r:id="rId33"/>
    <p:sldId id="457" r:id="rId34"/>
    <p:sldId id="453" r:id="rId35"/>
    <p:sldId id="493" r:id="rId36"/>
    <p:sldId id="495" r:id="rId37"/>
    <p:sldId id="496" r:id="rId38"/>
    <p:sldId id="497" r:id="rId39"/>
    <p:sldId id="410" r:id="rId40"/>
    <p:sldId id="498" r:id="rId41"/>
    <p:sldId id="500" r:id="rId42"/>
    <p:sldId id="501" r:id="rId43"/>
    <p:sldId id="499" r:id="rId44"/>
    <p:sldId id="529" r:id="rId45"/>
    <p:sldId id="502" r:id="rId46"/>
    <p:sldId id="505" r:id="rId47"/>
    <p:sldId id="503" r:id="rId48"/>
    <p:sldId id="504" r:id="rId49"/>
    <p:sldId id="515" r:id="rId50"/>
    <p:sldId id="506" r:id="rId51"/>
    <p:sldId id="507" r:id="rId52"/>
    <p:sldId id="508" r:id="rId53"/>
    <p:sldId id="511" r:id="rId54"/>
    <p:sldId id="509" r:id="rId55"/>
    <p:sldId id="510" r:id="rId56"/>
    <p:sldId id="512" r:id="rId57"/>
    <p:sldId id="513" r:id="rId58"/>
    <p:sldId id="514" r:id="rId59"/>
    <p:sldId id="516" r:id="rId60"/>
    <p:sldId id="517" r:id="rId61"/>
    <p:sldId id="518" r:id="rId62"/>
    <p:sldId id="519" r:id="rId63"/>
    <p:sldId id="520" r:id="rId64"/>
    <p:sldId id="521" r:id="rId65"/>
    <p:sldId id="522" r:id="rId66"/>
    <p:sldId id="523" r:id="rId67"/>
    <p:sldId id="524" r:id="rId68"/>
    <p:sldId id="525" r:id="rId69"/>
    <p:sldId id="526" r:id="rId70"/>
    <p:sldId id="527" r:id="rId71"/>
    <p:sldId id="528" r:id="rId72"/>
    <p:sldId id="267"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22" autoAdjust="0"/>
  </p:normalViewPr>
  <p:slideViewPr>
    <p:cSldViewPr>
      <p:cViewPr varScale="1">
        <p:scale>
          <a:sx n="108" d="100"/>
          <a:sy n="108" d="100"/>
        </p:scale>
        <p:origin x="1302" y="108"/>
      </p:cViewPr>
      <p:guideLst>
        <p:guide orient="horz" pos="2160"/>
        <p:guide pos="2880"/>
      </p:guideLst>
    </p:cSldViewPr>
  </p:slideViewPr>
  <p:outlineViewPr>
    <p:cViewPr>
      <p:scale>
        <a:sx n="33" d="100"/>
        <a:sy n="33" d="100"/>
      </p:scale>
      <p:origin x="42" y="234"/>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03B232-659E-4EFB-8341-400B84E9F21F}" type="datetimeFigureOut">
              <a:rPr lang="en-US" smtClean="0"/>
              <a:t>6/8/2022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ADE2E5-B69C-4E32-926B-233912AE4A70}" type="slidenum">
              <a:rPr lang="en-US" smtClean="0"/>
              <a:t>‹#›</a:t>
            </a:fld>
            <a:endParaRPr lang="en-US"/>
          </a:p>
        </p:txBody>
      </p:sp>
    </p:spTree>
    <p:extLst>
      <p:ext uri="{BB962C8B-B14F-4D97-AF65-F5344CB8AC3E}">
        <p14:creationId xmlns:p14="http://schemas.microsoft.com/office/powerpoint/2010/main" val="173206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3395909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61373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612329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
        <p:nvSpPr>
          <p:cNvPr id="7" name="Rectangle 6"/>
          <p:cNvSpPr/>
          <p:nvPr userDrawn="1"/>
        </p:nvSpPr>
        <p:spPr>
          <a:xfrm>
            <a:off x="0" y="1219200"/>
            <a:ext cx="91440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6172200"/>
            <a:ext cx="9144000" cy="685800"/>
            <a:chOff x="0" y="6172200"/>
            <a:chExt cx="9144000" cy="685800"/>
          </a:xfrm>
        </p:grpSpPr>
        <p:grpSp>
          <p:nvGrpSpPr>
            <p:cNvPr id="9" name="Group 10"/>
            <p:cNvGrpSpPr/>
            <p:nvPr/>
          </p:nvGrpSpPr>
          <p:grpSpPr>
            <a:xfrm>
              <a:off x="0" y="6172200"/>
              <a:ext cx="9144000" cy="685800"/>
              <a:chOff x="0" y="6019800"/>
              <a:chExt cx="9144000" cy="685800"/>
            </a:xfrm>
          </p:grpSpPr>
          <p:sp>
            <p:nvSpPr>
              <p:cNvPr id="11" name="Rectangle 10"/>
              <p:cNvSpPr/>
              <p:nvPr/>
            </p:nvSpPr>
            <p:spPr>
              <a:xfrm>
                <a:off x="0" y="6096000"/>
                <a:ext cx="9144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0" y="6019800"/>
                <a:ext cx="91440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029200" y="6397823"/>
              <a:ext cx="3657600" cy="276999"/>
            </a:xfrm>
            <a:prstGeom prst="rect">
              <a:avLst/>
            </a:prstGeom>
            <a:noFill/>
          </p:spPr>
          <p:txBody>
            <a:bodyPr wrap="square" rtlCol="0">
              <a:spAutoFit/>
            </a:bodyPr>
            <a:lstStyle/>
            <a:p>
              <a:pPr algn="r"/>
              <a:r>
                <a:rPr lang="en-US" sz="1200" dirty="0">
                  <a:solidFill>
                    <a:schemeClr val="bg1">
                      <a:lumMod val="65000"/>
                    </a:schemeClr>
                  </a:solidFill>
                  <a:latin typeface="Arial" pitchFamily="34" charset="0"/>
                  <a:cs typeface="Arial" pitchFamily="34" charset="0"/>
                </a:rPr>
                <a:t>www.archerinfotech.in</a:t>
              </a:r>
            </a:p>
          </p:txBody>
        </p:sp>
      </p:grpSp>
      <p:pic>
        <p:nvPicPr>
          <p:cNvPr id="15" name="Picture 2" descr="D:\YOGESH\ico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08140" y="30480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515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
        <p:nvSpPr>
          <p:cNvPr id="7" name="Rectangle 6"/>
          <p:cNvSpPr/>
          <p:nvPr userDrawn="1"/>
        </p:nvSpPr>
        <p:spPr>
          <a:xfrm>
            <a:off x="0" y="1219200"/>
            <a:ext cx="91440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6172200"/>
            <a:ext cx="9144000" cy="685800"/>
            <a:chOff x="0" y="6172200"/>
            <a:chExt cx="9144000" cy="685800"/>
          </a:xfrm>
        </p:grpSpPr>
        <p:grpSp>
          <p:nvGrpSpPr>
            <p:cNvPr id="9" name="Group 10"/>
            <p:cNvGrpSpPr/>
            <p:nvPr/>
          </p:nvGrpSpPr>
          <p:grpSpPr>
            <a:xfrm>
              <a:off x="0" y="6172200"/>
              <a:ext cx="9144000" cy="685800"/>
              <a:chOff x="0" y="6019800"/>
              <a:chExt cx="9144000" cy="685800"/>
            </a:xfrm>
          </p:grpSpPr>
          <p:sp>
            <p:nvSpPr>
              <p:cNvPr id="11" name="Rectangle 10"/>
              <p:cNvSpPr/>
              <p:nvPr/>
            </p:nvSpPr>
            <p:spPr>
              <a:xfrm>
                <a:off x="0" y="6096000"/>
                <a:ext cx="9144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0" y="6019800"/>
                <a:ext cx="91440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029200" y="6397823"/>
              <a:ext cx="3657600" cy="276999"/>
            </a:xfrm>
            <a:prstGeom prst="rect">
              <a:avLst/>
            </a:prstGeom>
            <a:noFill/>
          </p:spPr>
          <p:txBody>
            <a:bodyPr wrap="square" rtlCol="0">
              <a:spAutoFit/>
            </a:bodyPr>
            <a:lstStyle/>
            <a:p>
              <a:pPr algn="r"/>
              <a:r>
                <a:rPr lang="en-US" sz="1200" dirty="0">
                  <a:solidFill>
                    <a:schemeClr val="bg1">
                      <a:lumMod val="65000"/>
                    </a:schemeClr>
                  </a:solidFill>
                  <a:latin typeface="Arial" pitchFamily="34" charset="0"/>
                  <a:cs typeface="Arial" pitchFamily="34" charset="0"/>
                </a:rPr>
                <a:t>www.archerinfotech.in</a:t>
              </a:r>
            </a:p>
          </p:txBody>
        </p:sp>
      </p:grpSp>
      <p:pic>
        <p:nvPicPr>
          <p:cNvPr id="14" name="Picture 2" descr="D:\YOGESH\ico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08140" y="30480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965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
        <p:nvSpPr>
          <p:cNvPr id="7" name="Rectangle 6"/>
          <p:cNvSpPr/>
          <p:nvPr userDrawn="1"/>
        </p:nvSpPr>
        <p:spPr>
          <a:xfrm>
            <a:off x="0" y="1219200"/>
            <a:ext cx="91440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6172200"/>
            <a:ext cx="9144000" cy="685800"/>
            <a:chOff x="0" y="6172200"/>
            <a:chExt cx="9144000" cy="685800"/>
          </a:xfrm>
        </p:grpSpPr>
        <p:grpSp>
          <p:nvGrpSpPr>
            <p:cNvPr id="9" name="Group 10"/>
            <p:cNvGrpSpPr/>
            <p:nvPr/>
          </p:nvGrpSpPr>
          <p:grpSpPr>
            <a:xfrm>
              <a:off x="0" y="6172200"/>
              <a:ext cx="9144000" cy="685800"/>
              <a:chOff x="0" y="6019800"/>
              <a:chExt cx="9144000" cy="685800"/>
            </a:xfrm>
          </p:grpSpPr>
          <p:sp>
            <p:nvSpPr>
              <p:cNvPr id="11" name="Rectangle 10"/>
              <p:cNvSpPr/>
              <p:nvPr/>
            </p:nvSpPr>
            <p:spPr>
              <a:xfrm>
                <a:off x="0" y="6096000"/>
                <a:ext cx="9144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0" y="6019800"/>
                <a:ext cx="91440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029200" y="6397823"/>
              <a:ext cx="3657600" cy="276999"/>
            </a:xfrm>
            <a:prstGeom prst="rect">
              <a:avLst/>
            </a:prstGeom>
            <a:noFill/>
          </p:spPr>
          <p:txBody>
            <a:bodyPr wrap="square" rtlCol="0">
              <a:spAutoFit/>
            </a:bodyPr>
            <a:lstStyle/>
            <a:p>
              <a:pPr algn="r"/>
              <a:r>
                <a:rPr lang="en-US" sz="1200" dirty="0">
                  <a:solidFill>
                    <a:schemeClr val="bg1">
                      <a:lumMod val="65000"/>
                    </a:schemeClr>
                  </a:solidFill>
                  <a:latin typeface="Arial" pitchFamily="34" charset="0"/>
                  <a:cs typeface="Arial" pitchFamily="34" charset="0"/>
                </a:rPr>
                <a:t>www.archerinfotech.in</a:t>
              </a:r>
            </a:p>
          </p:txBody>
        </p:sp>
      </p:grpSp>
      <p:pic>
        <p:nvPicPr>
          <p:cNvPr id="14" name="Picture 2" descr="D:\YOGESH\ico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08140" y="30480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29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FC364B-9E96-41C4-86B9-69FD5EC89983}" type="datetimeFigureOut">
              <a:rPr lang="en-US" smtClean="0"/>
              <a:pPr/>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1145752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FC364B-9E96-41C4-86B9-69FD5EC89983}"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1172-0EA8-49EF-BB9E-C21FD06209D7}" type="slidenum">
              <a:rPr lang="en-US" smtClean="0"/>
              <a:pPr/>
              <a:t>‹#›</a:t>
            </a:fld>
            <a:endParaRPr lang="en-US"/>
          </a:p>
        </p:txBody>
      </p:sp>
      <p:sp>
        <p:nvSpPr>
          <p:cNvPr id="8" name="Rectangle 7"/>
          <p:cNvSpPr/>
          <p:nvPr userDrawn="1"/>
        </p:nvSpPr>
        <p:spPr>
          <a:xfrm>
            <a:off x="0" y="1219200"/>
            <a:ext cx="91440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0" y="6172200"/>
            <a:ext cx="9144000" cy="685800"/>
            <a:chOff x="0" y="6172200"/>
            <a:chExt cx="9144000" cy="685800"/>
          </a:xfrm>
        </p:grpSpPr>
        <p:grpSp>
          <p:nvGrpSpPr>
            <p:cNvPr id="10" name="Group 10"/>
            <p:cNvGrpSpPr/>
            <p:nvPr/>
          </p:nvGrpSpPr>
          <p:grpSpPr>
            <a:xfrm>
              <a:off x="0" y="6172200"/>
              <a:ext cx="9144000" cy="685800"/>
              <a:chOff x="0" y="6019800"/>
              <a:chExt cx="9144000" cy="685800"/>
            </a:xfrm>
          </p:grpSpPr>
          <p:sp>
            <p:nvSpPr>
              <p:cNvPr id="12" name="Rectangle 11"/>
              <p:cNvSpPr/>
              <p:nvPr/>
            </p:nvSpPr>
            <p:spPr>
              <a:xfrm>
                <a:off x="0" y="6096000"/>
                <a:ext cx="9144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V="1">
                <a:off x="0" y="6019800"/>
                <a:ext cx="91440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5029200" y="6397823"/>
              <a:ext cx="3657600" cy="276999"/>
            </a:xfrm>
            <a:prstGeom prst="rect">
              <a:avLst/>
            </a:prstGeom>
            <a:noFill/>
          </p:spPr>
          <p:txBody>
            <a:bodyPr wrap="square" rtlCol="0">
              <a:spAutoFit/>
            </a:bodyPr>
            <a:lstStyle/>
            <a:p>
              <a:pPr algn="r"/>
              <a:r>
                <a:rPr lang="en-US" sz="1200" dirty="0">
                  <a:solidFill>
                    <a:schemeClr val="bg1">
                      <a:lumMod val="65000"/>
                    </a:schemeClr>
                  </a:solidFill>
                  <a:latin typeface="Arial" pitchFamily="34" charset="0"/>
                  <a:cs typeface="Arial" pitchFamily="34" charset="0"/>
                </a:rPr>
                <a:t>www.archerinfotech.in</a:t>
              </a:r>
            </a:p>
          </p:txBody>
        </p:sp>
      </p:grpSp>
      <p:pic>
        <p:nvPicPr>
          <p:cNvPr id="1026" name="Picture 2" descr="D:\YOGESH\ico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08140" y="30480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26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FC364B-9E96-41C4-86B9-69FD5EC89983}"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1172-0EA8-49EF-BB9E-C21FD06209D7}" type="slidenum">
              <a:rPr lang="en-US" smtClean="0"/>
              <a:pPr/>
              <a:t>‹#›</a:t>
            </a:fld>
            <a:endParaRPr lang="en-US"/>
          </a:p>
        </p:txBody>
      </p:sp>
      <p:sp>
        <p:nvSpPr>
          <p:cNvPr id="8" name="Rectangle 7"/>
          <p:cNvSpPr/>
          <p:nvPr userDrawn="1"/>
        </p:nvSpPr>
        <p:spPr>
          <a:xfrm>
            <a:off x="0" y="1219200"/>
            <a:ext cx="91440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0" y="6172200"/>
            <a:ext cx="9144000" cy="685800"/>
            <a:chOff x="0" y="6172200"/>
            <a:chExt cx="9144000" cy="685800"/>
          </a:xfrm>
        </p:grpSpPr>
        <p:grpSp>
          <p:nvGrpSpPr>
            <p:cNvPr id="10" name="Group 10"/>
            <p:cNvGrpSpPr/>
            <p:nvPr/>
          </p:nvGrpSpPr>
          <p:grpSpPr>
            <a:xfrm>
              <a:off x="0" y="6172200"/>
              <a:ext cx="9144000" cy="685800"/>
              <a:chOff x="0" y="6019800"/>
              <a:chExt cx="9144000" cy="685800"/>
            </a:xfrm>
          </p:grpSpPr>
          <p:sp>
            <p:nvSpPr>
              <p:cNvPr id="12" name="Rectangle 11"/>
              <p:cNvSpPr/>
              <p:nvPr/>
            </p:nvSpPr>
            <p:spPr>
              <a:xfrm>
                <a:off x="0" y="6096000"/>
                <a:ext cx="9144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V="1">
                <a:off x="0" y="6019800"/>
                <a:ext cx="91440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5029200" y="6397823"/>
              <a:ext cx="3657600" cy="276999"/>
            </a:xfrm>
            <a:prstGeom prst="rect">
              <a:avLst/>
            </a:prstGeom>
            <a:noFill/>
          </p:spPr>
          <p:txBody>
            <a:bodyPr wrap="square" rtlCol="0">
              <a:spAutoFit/>
            </a:bodyPr>
            <a:lstStyle/>
            <a:p>
              <a:pPr algn="r"/>
              <a:r>
                <a:rPr lang="en-US" sz="1200" dirty="0">
                  <a:solidFill>
                    <a:schemeClr val="bg1">
                      <a:lumMod val="65000"/>
                    </a:schemeClr>
                  </a:solidFill>
                  <a:latin typeface="Arial" pitchFamily="34" charset="0"/>
                  <a:cs typeface="Arial" pitchFamily="34" charset="0"/>
                </a:rPr>
                <a:t>www.archerinfotech.in</a:t>
              </a:r>
            </a:p>
          </p:txBody>
        </p:sp>
      </p:grpSp>
      <p:pic>
        <p:nvPicPr>
          <p:cNvPr id="15" name="Picture 2" descr="D:\YOGESH\ico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08140" y="30480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106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
        <p:nvSpPr>
          <p:cNvPr id="7" name="Rectangle 6"/>
          <p:cNvSpPr/>
          <p:nvPr userDrawn="1"/>
        </p:nvSpPr>
        <p:spPr>
          <a:xfrm>
            <a:off x="0" y="1219200"/>
            <a:ext cx="91440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6172200"/>
            <a:ext cx="9144000" cy="685800"/>
            <a:chOff x="0" y="6172200"/>
            <a:chExt cx="9144000" cy="685800"/>
          </a:xfrm>
        </p:grpSpPr>
        <p:grpSp>
          <p:nvGrpSpPr>
            <p:cNvPr id="9" name="Group 10"/>
            <p:cNvGrpSpPr/>
            <p:nvPr/>
          </p:nvGrpSpPr>
          <p:grpSpPr>
            <a:xfrm>
              <a:off x="0" y="6172200"/>
              <a:ext cx="9144000" cy="685800"/>
              <a:chOff x="0" y="6019800"/>
              <a:chExt cx="9144000" cy="685800"/>
            </a:xfrm>
          </p:grpSpPr>
          <p:sp>
            <p:nvSpPr>
              <p:cNvPr id="11" name="Rectangle 10"/>
              <p:cNvSpPr/>
              <p:nvPr/>
            </p:nvSpPr>
            <p:spPr>
              <a:xfrm>
                <a:off x="0" y="6096000"/>
                <a:ext cx="9144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0" y="6019800"/>
                <a:ext cx="91440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029200" y="6397823"/>
              <a:ext cx="3657600" cy="276999"/>
            </a:xfrm>
            <a:prstGeom prst="rect">
              <a:avLst/>
            </a:prstGeom>
            <a:noFill/>
          </p:spPr>
          <p:txBody>
            <a:bodyPr wrap="square" rtlCol="0">
              <a:spAutoFit/>
            </a:bodyPr>
            <a:lstStyle/>
            <a:p>
              <a:pPr algn="r"/>
              <a:r>
                <a:rPr lang="en-US" sz="1200" dirty="0">
                  <a:solidFill>
                    <a:schemeClr val="bg1">
                      <a:lumMod val="65000"/>
                    </a:schemeClr>
                  </a:solidFill>
                  <a:latin typeface="Arial" pitchFamily="34" charset="0"/>
                  <a:cs typeface="Arial" pitchFamily="34" charset="0"/>
                </a:rPr>
                <a:t>www.archerinfotech.in</a:t>
              </a:r>
            </a:p>
          </p:txBody>
        </p:sp>
      </p:grpSp>
      <p:pic>
        <p:nvPicPr>
          <p:cNvPr id="14" name="Picture 2" descr="D:\YOGESH\ico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08140" y="30480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8747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
        <p:nvSpPr>
          <p:cNvPr id="7" name="Rectangle 6"/>
          <p:cNvSpPr/>
          <p:nvPr userDrawn="1"/>
        </p:nvSpPr>
        <p:spPr>
          <a:xfrm>
            <a:off x="0" y="1219200"/>
            <a:ext cx="91440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0" y="6172200"/>
            <a:ext cx="9144000" cy="685800"/>
            <a:chOff x="0" y="6172200"/>
            <a:chExt cx="9144000" cy="685800"/>
          </a:xfrm>
        </p:grpSpPr>
        <p:grpSp>
          <p:nvGrpSpPr>
            <p:cNvPr id="9" name="Group 10"/>
            <p:cNvGrpSpPr/>
            <p:nvPr/>
          </p:nvGrpSpPr>
          <p:grpSpPr>
            <a:xfrm>
              <a:off x="0" y="6172200"/>
              <a:ext cx="9144000" cy="685800"/>
              <a:chOff x="0" y="6019800"/>
              <a:chExt cx="9144000" cy="685800"/>
            </a:xfrm>
          </p:grpSpPr>
          <p:sp>
            <p:nvSpPr>
              <p:cNvPr id="11" name="Rectangle 10"/>
              <p:cNvSpPr/>
              <p:nvPr/>
            </p:nvSpPr>
            <p:spPr>
              <a:xfrm>
                <a:off x="0" y="6096000"/>
                <a:ext cx="9144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0" y="6019800"/>
                <a:ext cx="91440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029200" y="6397823"/>
              <a:ext cx="3657600" cy="276999"/>
            </a:xfrm>
            <a:prstGeom prst="rect">
              <a:avLst/>
            </a:prstGeom>
            <a:noFill/>
          </p:spPr>
          <p:txBody>
            <a:bodyPr wrap="square" rtlCol="0">
              <a:spAutoFit/>
            </a:bodyPr>
            <a:lstStyle/>
            <a:p>
              <a:pPr algn="r"/>
              <a:r>
                <a:rPr lang="en-US" sz="1200" dirty="0">
                  <a:solidFill>
                    <a:schemeClr val="bg1">
                      <a:lumMod val="65000"/>
                    </a:schemeClr>
                  </a:solidFill>
                  <a:latin typeface="Arial" pitchFamily="34" charset="0"/>
                  <a:cs typeface="Arial" pitchFamily="34" charset="0"/>
                </a:rPr>
                <a:t>www.archerinfotech.in</a:t>
              </a:r>
            </a:p>
          </p:txBody>
        </p:sp>
      </p:grpSp>
      <p:pic>
        <p:nvPicPr>
          <p:cNvPr id="14" name="Picture 2" descr="D:\YOGESH\icon.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08140" y="30480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331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55873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FC364B-9E96-41C4-86B9-69FD5EC89983}" type="datetimeFigureOut">
              <a:rPr lang="en-US" smtClean="0"/>
              <a:pPr/>
              <a:t>6/8/2022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169329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FC364B-9E96-41C4-86B9-69FD5EC89983}"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364832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FC364B-9E96-41C4-86B9-69FD5EC89983}" type="datetimeFigureOut">
              <a:rPr lang="en-US" smtClean="0"/>
              <a:pPr/>
              <a:t>6/8/2022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3794507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FC364B-9E96-41C4-86B9-69FD5EC89983}" type="datetimeFigureOut">
              <a:rPr lang="en-US" smtClean="0"/>
              <a:pPr/>
              <a:t>6/8/2022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866632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FC364B-9E96-41C4-86B9-69FD5EC89983}" type="datetimeFigureOut">
              <a:rPr lang="en-US" smtClean="0"/>
              <a:pPr/>
              <a:t>6/8/2022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3777651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FC364B-9E96-41C4-86B9-69FD5EC89983}"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3367265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FC364B-9E96-41C4-86B9-69FD5EC89983}" type="datetimeFigureOut">
              <a:rPr lang="en-US" smtClean="0"/>
              <a:pPr/>
              <a:t>6/8/2022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6F1172-0EA8-49EF-BB9E-C21FD06209D7}" type="slidenum">
              <a:rPr lang="en-US" smtClean="0"/>
              <a:pPr/>
              <a:t>‹#›</a:t>
            </a:fld>
            <a:endParaRPr lang="en-US"/>
          </a:p>
        </p:txBody>
      </p:sp>
    </p:spTree>
    <p:extLst>
      <p:ext uri="{BB962C8B-B14F-4D97-AF65-F5344CB8AC3E}">
        <p14:creationId xmlns:p14="http://schemas.microsoft.com/office/powerpoint/2010/main" val="128396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FC364B-9E96-41C4-86B9-69FD5EC89983}" type="datetimeFigureOut">
              <a:rPr lang="en-US" smtClean="0"/>
              <a:pPr/>
              <a:t>6/8/2022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F1172-0EA8-49EF-BB9E-C21FD06209D7}" type="slidenum">
              <a:rPr lang="en-US" smtClean="0"/>
              <a:pPr/>
              <a:t>‹#›</a:t>
            </a:fld>
            <a:endParaRPr lang="en-US"/>
          </a:p>
        </p:txBody>
      </p:sp>
      <p:sp>
        <p:nvSpPr>
          <p:cNvPr id="7" name="Rectangle 6"/>
          <p:cNvSpPr/>
          <p:nvPr/>
        </p:nvSpPr>
        <p:spPr>
          <a:xfrm>
            <a:off x="0" y="1219200"/>
            <a:ext cx="9144000" cy="5638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0" y="6172200"/>
            <a:ext cx="9144000" cy="685800"/>
            <a:chOff x="0" y="6172200"/>
            <a:chExt cx="9144000" cy="685800"/>
          </a:xfrm>
        </p:grpSpPr>
        <p:grpSp>
          <p:nvGrpSpPr>
            <p:cNvPr id="9" name="Group 10"/>
            <p:cNvGrpSpPr/>
            <p:nvPr/>
          </p:nvGrpSpPr>
          <p:grpSpPr>
            <a:xfrm>
              <a:off x="0" y="6172200"/>
              <a:ext cx="9144000" cy="685800"/>
              <a:chOff x="0" y="6019800"/>
              <a:chExt cx="9144000" cy="685800"/>
            </a:xfrm>
          </p:grpSpPr>
          <p:sp>
            <p:nvSpPr>
              <p:cNvPr id="11" name="Rectangle 10"/>
              <p:cNvSpPr/>
              <p:nvPr/>
            </p:nvSpPr>
            <p:spPr>
              <a:xfrm>
                <a:off x="0" y="6096000"/>
                <a:ext cx="9144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0" y="6019800"/>
                <a:ext cx="91440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029200" y="6397823"/>
              <a:ext cx="3657600" cy="276999"/>
            </a:xfrm>
            <a:prstGeom prst="rect">
              <a:avLst/>
            </a:prstGeom>
            <a:noFill/>
          </p:spPr>
          <p:txBody>
            <a:bodyPr wrap="square" rtlCol="0">
              <a:spAutoFit/>
            </a:bodyPr>
            <a:lstStyle/>
            <a:p>
              <a:pPr algn="r"/>
              <a:r>
                <a:rPr lang="en-US" sz="1200" dirty="0">
                  <a:solidFill>
                    <a:schemeClr val="bg1">
                      <a:lumMod val="65000"/>
                    </a:schemeClr>
                  </a:solidFill>
                  <a:latin typeface="Arial" pitchFamily="34" charset="0"/>
                  <a:cs typeface="Arial" pitchFamily="34" charset="0"/>
                </a:rPr>
                <a:t>www.archerinfotech.in</a:t>
              </a:r>
            </a:p>
          </p:txBody>
        </p:sp>
      </p:grpSp>
      <p:pic>
        <p:nvPicPr>
          <p:cNvPr id="14" name="Picture 2" descr="D:\YOGESH\icon.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08140" y="304800"/>
            <a:ext cx="762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8822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FC364B-9E96-41C4-86B9-69FD5EC89983}" type="datetimeFigureOut">
              <a:rPr lang="en-US" smtClean="0"/>
              <a:pPr/>
              <a:t>6/8/2022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F1172-0EA8-49EF-BB9E-C21FD06209D7}" type="slidenum">
              <a:rPr lang="en-US" smtClean="0"/>
              <a:pPr/>
              <a:t>‹#›</a:t>
            </a:fld>
            <a:endParaRPr lang="en-US"/>
          </a:p>
        </p:txBody>
      </p:sp>
    </p:spTree>
    <p:extLst>
      <p:ext uri="{BB962C8B-B14F-4D97-AF65-F5344CB8AC3E}">
        <p14:creationId xmlns:p14="http://schemas.microsoft.com/office/powerpoint/2010/main" val="3690380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68" r:id="rId5"/>
    <p:sldLayoutId id="2147483669" r:id="rId6"/>
    <p:sldLayoutId id="2147483670" r:id="rId7"/>
    <p:sldLayoutId id="2147483671"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blog.google/products/search/search-on/?_ga=2.155901945.359313960.1603288922-991751210.1599815286" TargetMode="External"/><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2.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hyperlink" Target="https://www.sas.com/en_us/insights/analytics/what-is-artificial-intelligence.html" TargetMode="Externa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 Target="slide2.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 Target="slide2.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4495800"/>
            <a:ext cx="9144000" cy="2362200"/>
            <a:chOff x="0" y="4495800"/>
            <a:chExt cx="9144000" cy="2362200"/>
          </a:xfrm>
        </p:grpSpPr>
        <p:grpSp>
          <p:nvGrpSpPr>
            <p:cNvPr id="4" name="Group 3"/>
            <p:cNvGrpSpPr/>
            <p:nvPr/>
          </p:nvGrpSpPr>
          <p:grpSpPr>
            <a:xfrm>
              <a:off x="0" y="6172200"/>
              <a:ext cx="9144000" cy="685800"/>
              <a:chOff x="0" y="6019800"/>
              <a:chExt cx="9144000" cy="685800"/>
            </a:xfrm>
          </p:grpSpPr>
          <p:sp>
            <p:nvSpPr>
              <p:cNvPr id="7" name="Rectangle 6"/>
              <p:cNvSpPr/>
              <p:nvPr/>
            </p:nvSpPr>
            <p:spPr>
              <a:xfrm>
                <a:off x="0" y="6096000"/>
                <a:ext cx="9144000" cy="60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flipV="1">
                <a:off x="0" y="6019800"/>
                <a:ext cx="9144000" cy="762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1.png"/>
            <p:cNvPicPr>
              <a:picLocks noChangeAspect="1"/>
            </p:cNvPicPr>
            <p:nvPr/>
          </p:nvPicPr>
          <p:blipFill>
            <a:blip r:embed="rId2"/>
            <a:stretch>
              <a:fillRect/>
            </a:stretch>
          </p:blipFill>
          <p:spPr>
            <a:xfrm>
              <a:off x="609600" y="4495800"/>
              <a:ext cx="2276793" cy="1876687"/>
            </a:xfrm>
            <a:prstGeom prst="rect">
              <a:avLst/>
            </a:prstGeom>
          </p:spPr>
        </p:pic>
        <p:sp>
          <p:nvSpPr>
            <p:cNvPr id="6" name="TextBox 5"/>
            <p:cNvSpPr txBox="1"/>
            <p:nvPr/>
          </p:nvSpPr>
          <p:spPr>
            <a:xfrm>
              <a:off x="5029200" y="6397823"/>
              <a:ext cx="3657600" cy="276999"/>
            </a:xfrm>
            <a:prstGeom prst="rect">
              <a:avLst/>
            </a:prstGeom>
            <a:noFill/>
          </p:spPr>
          <p:txBody>
            <a:bodyPr wrap="square" rtlCol="0">
              <a:spAutoFit/>
            </a:bodyPr>
            <a:lstStyle/>
            <a:p>
              <a:pPr algn="r"/>
              <a:r>
                <a:rPr lang="en-US" sz="1200" dirty="0">
                  <a:solidFill>
                    <a:schemeClr val="bg1"/>
                  </a:solidFill>
                  <a:latin typeface="Arial" pitchFamily="34" charset="0"/>
                  <a:cs typeface="Arial" pitchFamily="34" charset="0"/>
                </a:rPr>
                <a:t>www.archerinfotech.in</a:t>
              </a:r>
            </a:p>
          </p:txBody>
        </p:sp>
      </p:grpSp>
      <p:sp>
        <p:nvSpPr>
          <p:cNvPr id="11" name="TextBox 10"/>
          <p:cNvSpPr txBox="1"/>
          <p:nvPr/>
        </p:nvSpPr>
        <p:spPr>
          <a:xfrm>
            <a:off x="304800" y="2448580"/>
            <a:ext cx="7010400" cy="523220"/>
          </a:xfrm>
          <a:prstGeom prst="rect">
            <a:avLst/>
          </a:prstGeom>
          <a:noFill/>
        </p:spPr>
        <p:txBody>
          <a:bodyPr wrap="square" rtlCol="0">
            <a:spAutoFit/>
          </a:bodyPr>
          <a:lstStyle/>
          <a:p>
            <a:r>
              <a:rPr lang="en-US" sz="2800" b="1" dirty="0">
                <a:solidFill>
                  <a:srgbClr val="CC0000"/>
                </a:solidFill>
              </a:rPr>
              <a:t>Microsoft Azure AI Fundamentals</a:t>
            </a:r>
          </a:p>
        </p:txBody>
      </p:sp>
      <p:sp>
        <p:nvSpPr>
          <p:cNvPr id="13" name="TextBox 12"/>
          <p:cNvSpPr txBox="1"/>
          <p:nvPr/>
        </p:nvSpPr>
        <p:spPr>
          <a:xfrm>
            <a:off x="304800" y="2983468"/>
            <a:ext cx="7162800" cy="369332"/>
          </a:xfrm>
          <a:prstGeom prst="rect">
            <a:avLst/>
          </a:prstGeom>
          <a:noFill/>
        </p:spPr>
        <p:txBody>
          <a:bodyPr wrap="square" rtlCol="0">
            <a:spAutoFit/>
          </a:bodyPr>
          <a:lstStyle/>
          <a:p>
            <a:r>
              <a:rPr lang="en-US" b="1" dirty="0"/>
              <a:t>Archer Infotech , PUNE</a:t>
            </a:r>
          </a:p>
        </p:txBody>
      </p:sp>
      <p:pic>
        <p:nvPicPr>
          <p:cNvPr id="3074" name="Picture 2" descr="D:\YOGESH\ic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5720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476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792162"/>
          </a:xfrm>
        </p:spPr>
        <p:txBody>
          <a:bodyPr>
            <a:normAutofit/>
          </a:bodyPr>
          <a:lstStyle/>
          <a:p>
            <a:pPr algn="l"/>
            <a:r>
              <a:rPr lang="en-US" sz="2800" b="1" dirty="0">
                <a:solidFill>
                  <a:srgbClr val="CC0000"/>
                </a:solidFill>
                <a:latin typeface="+mn-lt"/>
                <a:ea typeface="+mn-ea"/>
                <a:cs typeface="+mn-cs"/>
              </a:rPr>
              <a:t>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A06CE1-8114-4200-B24E-597B40EC78AC}"/>
              </a:ext>
            </a:extLst>
          </p:cNvPr>
          <p:cNvPicPr>
            <a:picLocks noChangeAspect="1"/>
          </p:cNvPicPr>
          <p:nvPr/>
        </p:nvPicPr>
        <p:blipFill>
          <a:blip r:embed="rId3"/>
          <a:stretch>
            <a:fillRect/>
          </a:stretch>
        </p:blipFill>
        <p:spPr>
          <a:xfrm>
            <a:off x="904875" y="2133600"/>
            <a:ext cx="7334250" cy="3295650"/>
          </a:xfrm>
          <a:prstGeom prst="rect">
            <a:avLst/>
          </a:prstGeom>
        </p:spPr>
      </p:pic>
    </p:spTree>
    <p:extLst>
      <p:ext uri="{BB962C8B-B14F-4D97-AF65-F5344CB8AC3E}">
        <p14:creationId xmlns:p14="http://schemas.microsoft.com/office/powerpoint/2010/main" val="223467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AI Automobile Application</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9144FEB-6AE2-464B-A591-AC0D65947CF9}"/>
              </a:ext>
            </a:extLst>
          </p:cNvPr>
          <p:cNvPicPr>
            <a:picLocks noChangeAspect="1"/>
          </p:cNvPicPr>
          <p:nvPr/>
        </p:nvPicPr>
        <p:blipFill>
          <a:blip r:embed="rId3"/>
          <a:stretch>
            <a:fillRect/>
          </a:stretch>
        </p:blipFill>
        <p:spPr>
          <a:xfrm>
            <a:off x="1488710" y="1828800"/>
            <a:ext cx="6166579" cy="3429000"/>
          </a:xfrm>
          <a:prstGeom prst="rect">
            <a:avLst/>
          </a:prstGeom>
        </p:spPr>
      </p:pic>
    </p:spTree>
    <p:extLst>
      <p:ext uri="{BB962C8B-B14F-4D97-AF65-F5344CB8AC3E}">
        <p14:creationId xmlns:p14="http://schemas.microsoft.com/office/powerpoint/2010/main" val="3189090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334000" cy="792162"/>
          </a:xfrm>
        </p:spPr>
        <p:txBody>
          <a:bodyPr>
            <a:normAutofit/>
          </a:bodyPr>
          <a:lstStyle/>
          <a:p>
            <a:pPr algn="l"/>
            <a:r>
              <a:rPr lang="en-US" sz="2800" b="1" dirty="0">
                <a:solidFill>
                  <a:srgbClr val="CC0000"/>
                </a:solidFill>
                <a:latin typeface="+mn-lt"/>
                <a:ea typeface="+mn-ea"/>
                <a:cs typeface="+mn-cs"/>
              </a:rPr>
              <a:t>AI Finance &amp; Banking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2B31416-6E16-45E1-B742-341C5C607753}"/>
              </a:ext>
            </a:extLst>
          </p:cNvPr>
          <p:cNvSpPr/>
          <p:nvPr/>
        </p:nvSpPr>
        <p:spPr>
          <a:xfrm>
            <a:off x="417991" y="1447800"/>
            <a:ext cx="237566" cy="369332"/>
          </a:xfrm>
          <a:prstGeom prst="rect">
            <a:avLst/>
          </a:prstGeom>
        </p:spPr>
        <p:txBody>
          <a:bodyPr wrap="none">
            <a:spAutoFit/>
          </a:bodyPr>
          <a:lstStyle/>
          <a:p>
            <a:r>
              <a:rPr lang="en-US" dirty="0"/>
              <a:t> </a:t>
            </a:r>
          </a:p>
        </p:txBody>
      </p:sp>
      <p:sp>
        <p:nvSpPr>
          <p:cNvPr id="11" name="Rectangle 10">
            <a:extLst>
              <a:ext uri="{FF2B5EF4-FFF2-40B4-BE49-F238E27FC236}">
                <a16:creationId xmlns:a16="http://schemas.microsoft.com/office/drawing/2014/main" id="{BF9A2B69-3A78-40E1-9A48-8C1293871F9C}"/>
              </a:ext>
            </a:extLst>
          </p:cNvPr>
          <p:cNvSpPr/>
          <p:nvPr/>
        </p:nvSpPr>
        <p:spPr>
          <a:xfrm>
            <a:off x="417991" y="1453887"/>
            <a:ext cx="8319117" cy="2585323"/>
          </a:xfrm>
          <a:prstGeom prst="rect">
            <a:avLst/>
          </a:prstGeom>
        </p:spPr>
        <p:txBody>
          <a:bodyPr wrap="square">
            <a:spAutoFit/>
          </a:bodyPr>
          <a:lstStyle/>
          <a:p>
            <a:r>
              <a:rPr lang="en-US" dirty="0"/>
              <a:t>Security of our transactions and to detect fraud</a:t>
            </a:r>
          </a:p>
          <a:p>
            <a:endParaRPr lang="en-US" dirty="0"/>
          </a:p>
          <a:p>
            <a:r>
              <a:rPr lang="en-US" dirty="0"/>
              <a:t>Chatbots offered by banks</a:t>
            </a:r>
          </a:p>
          <a:p>
            <a:endParaRPr lang="en-US" dirty="0"/>
          </a:p>
          <a:p>
            <a:r>
              <a:rPr lang="en-US" dirty="0"/>
              <a:t>Mobile Check Deposits</a:t>
            </a:r>
          </a:p>
          <a:p>
            <a:endParaRPr lang="en-US" dirty="0"/>
          </a:p>
          <a:p>
            <a:r>
              <a:rPr lang="en-US" dirty="0"/>
              <a:t>Ventures have been relying on computers and data scientists to determine future patterns in the market. Trading mainly depends on the ability to predict the future accurately.</a:t>
            </a:r>
          </a:p>
        </p:txBody>
      </p:sp>
    </p:spTree>
    <p:extLst>
      <p:ext uri="{BB962C8B-B14F-4D97-AF65-F5344CB8AC3E}">
        <p14:creationId xmlns:p14="http://schemas.microsoft.com/office/powerpoint/2010/main" val="155195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AI Banking Application</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92E2E00C-66A0-427F-9596-3832C65F1526}"/>
              </a:ext>
            </a:extLst>
          </p:cNvPr>
          <p:cNvPicPr>
            <a:picLocks noChangeAspect="1"/>
          </p:cNvPicPr>
          <p:nvPr/>
        </p:nvPicPr>
        <p:blipFill>
          <a:blip r:embed="rId3"/>
          <a:stretch>
            <a:fillRect/>
          </a:stretch>
        </p:blipFill>
        <p:spPr>
          <a:xfrm>
            <a:off x="718235" y="2286000"/>
            <a:ext cx="1700212" cy="358893"/>
          </a:xfrm>
          <a:prstGeom prst="rect">
            <a:avLst/>
          </a:prstGeom>
        </p:spPr>
      </p:pic>
      <p:pic>
        <p:nvPicPr>
          <p:cNvPr id="7" name="Picture 6">
            <a:extLst>
              <a:ext uri="{FF2B5EF4-FFF2-40B4-BE49-F238E27FC236}">
                <a16:creationId xmlns:a16="http://schemas.microsoft.com/office/drawing/2014/main" id="{DBFFAA8F-D05F-4F62-A3BF-B055F14FD1CC}"/>
              </a:ext>
            </a:extLst>
          </p:cNvPr>
          <p:cNvPicPr>
            <a:picLocks noChangeAspect="1"/>
          </p:cNvPicPr>
          <p:nvPr/>
        </p:nvPicPr>
        <p:blipFill>
          <a:blip r:embed="rId4"/>
          <a:stretch>
            <a:fillRect/>
          </a:stretch>
        </p:blipFill>
        <p:spPr>
          <a:xfrm>
            <a:off x="761260" y="2935298"/>
            <a:ext cx="1643062" cy="1658810"/>
          </a:xfrm>
          <a:prstGeom prst="rect">
            <a:avLst/>
          </a:prstGeom>
        </p:spPr>
      </p:pic>
      <p:pic>
        <p:nvPicPr>
          <p:cNvPr id="8" name="Picture 7">
            <a:extLst>
              <a:ext uri="{FF2B5EF4-FFF2-40B4-BE49-F238E27FC236}">
                <a16:creationId xmlns:a16="http://schemas.microsoft.com/office/drawing/2014/main" id="{BE5C42DB-EAA0-4586-8079-32AEE4AC6AB3}"/>
              </a:ext>
            </a:extLst>
          </p:cNvPr>
          <p:cNvPicPr>
            <a:picLocks noChangeAspect="1"/>
          </p:cNvPicPr>
          <p:nvPr/>
        </p:nvPicPr>
        <p:blipFill>
          <a:blip r:embed="rId5"/>
          <a:stretch>
            <a:fillRect/>
          </a:stretch>
        </p:blipFill>
        <p:spPr>
          <a:xfrm>
            <a:off x="3581400" y="1909762"/>
            <a:ext cx="4259823" cy="3038475"/>
          </a:xfrm>
          <a:prstGeom prst="rect">
            <a:avLst/>
          </a:prstGeom>
        </p:spPr>
      </p:pic>
    </p:spTree>
    <p:extLst>
      <p:ext uri="{BB962C8B-B14F-4D97-AF65-F5344CB8AC3E}">
        <p14:creationId xmlns:p14="http://schemas.microsoft.com/office/powerpoint/2010/main" val="1712149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AI in Social Media</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05468D3-9DCC-4D62-ABF1-CB49AB0ADE46}"/>
              </a:ext>
            </a:extLst>
          </p:cNvPr>
          <p:cNvSpPr/>
          <p:nvPr/>
        </p:nvSpPr>
        <p:spPr>
          <a:xfrm>
            <a:off x="457200" y="1371600"/>
            <a:ext cx="7848600" cy="646331"/>
          </a:xfrm>
          <a:prstGeom prst="rect">
            <a:avLst/>
          </a:prstGeom>
        </p:spPr>
        <p:txBody>
          <a:bodyPr wrap="square">
            <a:spAutoFit/>
          </a:bodyPr>
          <a:lstStyle/>
          <a:p>
            <a:r>
              <a:rPr lang="en-US" dirty="0"/>
              <a:t>Social media platforms such as </a:t>
            </a:r>
            <a:r>
              <a:rPr lang="en-US" b="1" dirty="0"/>
              <a:t>Facebook, Twitter, and Instagram</a:t>
            </a:r>
            <a:r>
              <a:rPr lang="en-US" dirty="0"/>
              <a:t> rely heavily on artificial intelligence for various tasks.</a:t>
            </a:r>
          </a:p>
        </p:txBody>
      </p:sp>
      <p:pic>
        <p:nvPicPr>
          <p:cNvPr id="8" name="Picture 7">
            <a:extLst>
              <a:ext uri="{FF2B5EF4-FFF2-40B4-BE49-F238E27FC236}">
                <a16:creationId xmlns:a16="http://schemas.microsoft.com/office/drawing/2014/main" id="{2C446232-2272-4D4B-ACB7-33BCEB456F51}"/>
              </a:ext>
            </a:extLst>
          </p:cNvPr>
          <p:cNvPicPr>
            <a:picLocks noChangeAspect="1"/>
          </p:cNvPicPr>
          <p:nvPr/>
        </p:nvPicPr>
        <p:blipFill>
          <a:blip r:embed="rId3"/>
          <a:stretch>
            <a:fillRect/>
          </a:stretch>
        </p:blipFill>
        <p:spPr>
          <a:xfrm>
            <a:off x="426868" y="2514600"/>
            <a:ext cx="2839081" cy="2209800"/>
          </a:xfrm>
          <a:prstGeom prst="rect">
            <a:avLst/>
          </a:prstGeom>
        </p:spPr>
      </p:pic>
      <p:sp>
        <p:nvSpPr>
          <p:cNvPr id="9" name="Rectangle 8">
            <a:extLst>
              <a:ext uri="{FF2B5EF4-FFF2-40B4-BE49-F238E27FC236}">
                <a16:creationId xmlns:a16="http://schemas.microsoft.com/office/drawing/2014/main" id="{52E95F8C-BD8B-4F4D-8450-023F684B13FF}"/>
              </a:ext>
            </a:extLst>
          </p:cNvPr>
          <p:cNvSpPr/>
          <p:nvPr/>
        </p:nvSpPr>
        <p:spPr>
          <a:xfrm>
            <a:off x="3657600" y="2125682"/>
            <a:ext cx="5181600" cy="3970318"/>
          </a:xfrm>
          <a:prstGeom prst="rect">
            <a:avLst/>
          </a:prstGeom>
        </p:spPr>
        <p:txBody>
          <a:bodyPr wrap="square">
            <a:spAutoFit/>
          </a:bodyPr>
          <a:lstStyle/>
          <a:p>
            <a:r>
              <a:rPr lang="en-US" dirty="0"/>
              <a:t>Also, researchers trained AI models to recognize hate keywords, phrases, and symbols in different languages. That way, the algorithm can swiftly take down social media posts that contain hate speech.</a:t>
            </a:r>
          </a:p>
          <a:p>
            <a:endParaRPr lang="en-US" dirty="0"/>
          </a:p>
          <a:p>
            <a:r>
              <a:rPr lang="en-US" dirty="0"/>
              <a:t>Other examples of artificial intelligence in social media include:</a:t>
            </a:r>
          </a:p>
          <a:p>
            <a:endParaRPr lang="en-US" dirty="0"/>
          </a:p>
          <a:p>
            <a:pPr marL="285750" indent="-285750">
              <a:buFont typeface="Arial" panose="020B0604020202020204" pitchFamily="34" charset="0"/>
              <a:buChar char="•"/>
            </a:pPr>
            <a:r>
              <a:rPr lang="en-US" dirty="0"/>
              <a:t>Emoji as part of predictive text</a:t>
            </a:r>
          </a:p>
          <a:p>
            <a:pPr marL="285750" indent="-285750">
              <a:buFont typeface="Arial" panose="020B0604020202020204" pitchFamily="34" charset="0"/>
              <a:buChar char="•"/>
            </a:pPr>
            <a:r>
              <a:rPr lang="en-US" dirty="0"/>
              <a:t>Facial recognition to automatically tag friends in photos</a:t>
            </a:r>
          </a:p>
          <a:p>
            <a:pPr marL="285750" indent="-285750">
              <a:buFont typeface="Arial" panose="020B0604020202020204" pitchFamily="34" charset="0"/>
              <a:buChar char="•"/>
            </a:pPr>
            <a:r>
              <a:rPr lang="en-US" dirty="0"/>
              <a:t>Smart filter to identify and remove spam messages</a:t>
            </a:r>
          </a:p>
          <a:p>
            <a:pPr marL="285750" indent="-285750">
              <a:buFont typeface="Arial" panose="020B0604020202020204" pitchFamily="34" charset="0"/>
              <a:buChar char="•"/>
            </a:pPr>
            <a:r>
              <a:rPr lang="en-US" dirty="0"/>
              <a:t>Smart replies for quickly responding to messages</a:t>
            </a:r>
          </a:p>
        </p:txBody>
      </p:sp>
    </p:spTree>
    <p:extLst>
      <p:ext uri="{BB962C8B-B14F-4D97-AF65-F5344CB8AC3E}">
        <p14:creationId xmlns:p14="http://schemas.microsoft.com/office/powerpoint/2010/main" val="1495085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AI in Social Media</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BC95E65-03EB-ADDF-AF80-1B43C0AC49B9}"/>
              </a:ext>
            </a:extLst>
          </p:cNvPr>
          <p:cNvSpPr txBox="1"/>
          <p:nvPr/>
        </p:nvSpPr>
        <p:spPr>
          <a:xfrm>
            <a:off x="381000" y="1447800"/>
            <a:ext cx="8610600" cy="923330"/>
          </a:xfrm>
          <a:prstGeom prst="rect">
            <a:avLst/>
          </a:prstGeom>
          <a:noFill/>
        </p:spPr>
        <p:txBody>
          <a:bodyPr wrap="square">
            <a:spAutoFit/>
          </a:bodyPr>
          <a:lstStyle/>
          <a:p>
            <a:pPr marL="285750" indent="-285750">
              <a:buFont typeface="Arial" panose="020B0604020202020204" pitchFamily="34" charset="0"/>
              <a:buChar char="•"/>
            </a:pPr>
            <a:r>
              <a:rPr lang="en-US" b="1" dirty="0"/>
              <a:t>Social media applications are using the support of AI to monitor content, suggest connections, and serve advertisements to targeted users, among many other tasks to ensure that you stay invested and “plugged in”.</a:t>
            </a:r>
          </a:p>
        </p:txBody>
      </p:sp>
      <p:sp>
        <p:nvSpPr>
          <p:cNvPr id="9" name="TextBox 8">
            <a:extLst>
              <a:ext uri="{FF2B5EF4-FFF2-40B4-BE49-F238E27FC236}">
                <a16:creationId xmlns:a16="http://schemas.microsoft.com/office/drawing/2014/main" id="{662C3064-C456-706D-CEEF-38E90F2F3623}"/>
              </a:ext>
            </a:extLst>
          </p:cNvPr>
          <p:cNvSpPr txBox="1"/>
          <p:nvPr/>
        </p:nvSpPr>
        <p:spPr>
          <a:xfrm>
            <a:off x="454981" y="2756569"/>
            <a:ext cx="4572000" cy="369332"/>
          </a:xfrm>
          <a:prstGeom prst="rect">
            <a:avLst/>
          </a:prstGeom>
          <a:noFill/>
        </p:spPr>
        <p:txBody>
          <a:bodyPr wrap="square">
            <a:spAutoFit/>
          </a:bodyPr>
          <a:lstStyle/>
          <a:p>
            <a:r>
              <a:rPr lang="en-US" b="0" i="0" dirty="0">
                <a:solidFill>
                  <a:srgbClr val="222222"/>
                </a:solidFill>
                <a:effectLst/>
                <a:latin typeface="Rubik-Medium"/>
              </a:rPr>
              <a:t>Facebook</a:t>
            </a:r>
            <a:endParaRPr lang="en-US" dirty="0"/>
          </a:p>
        </p:txBody>
      </p:sp>
      <p:pic>
        <p:nvPicPr>
          <p:cNvPr id="10" name="Picture 9">
            <a:extLst>
              <a:ext uri="{FF2B5EF4-FFF2-40B4-BE49-F238E27FC236}">
                <a16:creationId xmlns:a16="http://schemas.microsoft.com/office/drawing/2014/main" id="{A06908D5-FA9C-862B-235E-39EDC47116A4}"/>
              </a:ext>
            </a:extLst>
          </p:cNvPr>
          <p:cNvPicPr>
            <a:picLocks noChangeAspect="1"/>
          </p:cNvPicPr>
          <p:nvPr/>
        </p:nvPicPr>
        <p:blipFill>
          <a:blip r:embed="rId3"/>
          <a:stretch>
            <a:fillRect/>
          </a:stretch>
        </p:blipFill>
        <p:spPr>
          <a:xfrm>
            <a:off x="1752600" y="3352800"/>
            <a:ext cx="5429250" cy="1409700"/>
          </a:xfrm>
          <a:prstGeom prst="rect">
            <a:avLst/>
          </a:prstGeom>
        </p:spPr>
      </p:pic>
      <p:sp>
        <p:nvSpPr>
          <p:cNvPr id="12" name="TextBox 11">
            <a:extLst>
              <a:ext uri="{FF2B5EF4-FFF2-40B4-BE49-F238E27FC236}">
                <a16:creationId xmlns:a16="http://schemas.microsoft.com/office/drawing/2014/main" id="{7E704B17-FDBD-6DB0-6E9C-654AD3FB4E7F}"/>
              </a:ext>
            </a:extLst>
          </p:cNvPr>
          <p:cNvSpPr txBox="1"/>
          <p:nvPr/>
        </p:nvSpPr>
        <p:spPr>
          <a:xfrm>
            <a:off x="403194" y="5013701"/>
            <a:ext cx="8055006" cy="923330"/>
          </a:xfrm>
          <a:prstGeom prst="rect">
            <a:avLst/>
          </a:prstGeom>
          <a:noFill/>
        </p:spPr>
        <p:txBody>
          <a:bodyPr wrap="square">
            <a:spAutoFit/>
          </a:bodyPr>
          <a:lstStyle/>
          <a:p>
            <a:r>
              <a:rPr lang="en-US" dirty="0"/>
              <a:t> Facebook uses AI to recognize faces. The company has invested heavily in this area not only within Facebook, but also through the acquisitions of facial-recognition startups like Face.com, which Facebook acquired in 2012 for a rumored $60M</a:t>
            </a:r>
          </a:p>
        </p:txBody>
      </p:sp>
    </p:spTree>
    <p:extLst>
      <p:ext uri="{BB962C8B-B14F-4D97-AF65-F5344CB8AC3E}">
        <p14:creationId xmlns:p14="http://schemas.microsoft.com/office/powerpoint/2010/main" val="2332762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792162"/>
          </a:xfrm>
        </p:spPr>
        <p:txBody>
          <a:bodyPr>
            <a:normAutofit/>
          </a:bodyPr>
          <a:lstStyle/>
          <a:p>
            <a:pPr algn="l"/>
            <a:r>
              <a:rPr lang="en-US" sz="2800" b="1" dirty="0">
                <a:solidFill>
                  <a:srgbClr val="CC0000"/>
                </a:solidFill>
                <a:latin typeface="+mn-lt"/>
                <a:ea typeface="+mn-ea"/>
                <a:cs typeface="+mn-cs"/>
              </a:rPr>
              <a:t>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9C90A16-EA6F-45E3-80D8-013D622ABCA9}"/>
              </a:ext>
            </a:extLst>
          </p:cNvPr>
          <p:cNvSpPr/>
          <p:nvPr/>
        </p:nvSpPr>
        <p:spPr>
          <a:xfrm>
            <a:off x="152400" y="1295400"/>
            <a:ext cx="8610600" cy="5355312"/>
          </a:xfrm>
          <a:prstGeom prst="rect">
            <a:avLst/>
          </a:prstGeom>
        </p:spPr>
        <p:txBody>
          <a:bodyPr wrap="square">
            <a:spAutoFit/>
          </a:bodyPr>
          <a:lstStyle/>
          <a:p>
            <a:r>
              <a:rPr lang="en-US" b="1" dirty="0"/>
              <a:t>Gaming :  </a:t>
            </a:r>
            <a:r>
              <a:rPr lang="en-US" dirty="0"/>
              <a:t>AI has also been playing a huge role in creating video games and making it more tailored to players’ preferences.</a:t>
            </a:r>
          </a:p>
          <a:p>
            <a:endParaRPr lang="en-US" b="1" dirty="0"/>
          </a:p>
          <a:p>
            <a:r>
              <a:rPr lang="en-US" b="1" dirty="0"/>
              <a:t>Robotics :  </a:t>
            </a:r>
            <a:r>
              <a:rPr lang="en-US" dirty="0"/>
              <a:t>With increasing developments within the field of AI, robots are becoming more efficient in performing tasks that earlier were too complex.</a:t>
            </a:r>
          </a:p>
          <a:p>
            <a:endParaRPr lang="en-US" b="1" dirty="0"/>
          </a:p>
          <a:p>
            <a:r>
              <a:rPr lang="en-US" b="1" dirty="0"/>
              <a:t>Agriculture</a:t>
            </a:r>
            <a:endParaRPr lang="en-US" dirty="0"/>
          </a:p>
          <a:p>
            <a:r>
              <a:rPr lang="en-US" dirty="0"/>
              <a:t>Artificial Intelligence is changing the way we do one among our most primitive and basic professions which is farming.</a:t>
            </a:r>
          </a:p>
          <a:p>
            <a:r>
              <a:rPr lang="en-US" dirty="0"/>
              <a:t>The use of AI in agriculture are often attributed to agriculture robots, predictive analysis, and crop and soil monitoring.</a:t>
            </a:r>
          </a:p>
          <a:p>
            <a:r>
              <a:rPr lang="en-US" dirty="0"/>
              <a:t>In addition, drones are also used for spraying insecticides and detecting weed formation in large farms. AI has also enhanced crop production and improved real-time monitoring, harvesting, processing and marketing.</a:t>
            </a:r>
          </a:p>
          <a:p>
            <a:endParaRPr lang="en-US" dirty="0"/>
          </a:p>
          <a:p>
            <a:r>
              <a:rPr lang="en-US" b="1" dirty="0"/>
              <a:t>Education : </a:t>
            </a:r>
            <a:r>
              <a:rPr lang="en-US" dirty="0"/>
              <a:t> Automated marking software, content retention techniques and suggesting improvements that are require</a:t>
            </a:r>
          </a:p>
          <a:p>
            <a:endParaRPr lang="en-US" dirty="0"/>
          </a:p>
          <a:p>
            <a:endParaRPr lang="en-US" dirty="0"/>
          </a:p>
        </p:txBody>
      </p:sp>
    </p:spTree>
    <p:extLst>
      <p:ext uri="{BB962C8B-B14F-4D97-AF65-F5344CB8AC3E}">
        <p14:creationId xmlns:p14="http://schemas.microsoft.com/office/powerpoint/2010/main" val="218262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792162"/>
          </a:xfrm>
        </p:spPr>
        <p:txBody>
          <a:bodyPr>
            <a:normAutofit/>
          </a:bodyPr>
          <a:lstStyle/>
          <a:p>
            <a:pPr algn="l"/>
            <a:r>
              <a:rPr lang="en-US" sz="2800" b="1" dirty="0">
                <a:solidFill>
                  <a:srgbClr val="CC0000"/>
                </a:solidFill>
                <a:latin typeface="+mn-lt"/>
                <a:ea typeface="+mn-ea"/>
                <a:cs typeface="+mn-cs"/>
              </a:rPr>
              <a:t>AI in Online Shopping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5EB6219-5009-4232-5571-576B45A4A823}"/>
              </a:ext>
            </a:extLst>
          </p:cNvPr>
          <p:cNvPicPr>
            <a:picLocks noChangeAspect="1"/>
          </p:cNvPicPr>
          <p:nvPr/>
        </p:nvPicPr>
        <p:blipFill>
          <a:blip r:embed="rId3"/>
          <a:stretch>
            <a:fillRect/>
          </a:stretch>
        </p:blipFill>
        <p:spPr>
          <a:xfrm>
            <a:off x="533400" y="1752600"/>
            <a:ext cx="2248524" cy="1500187"/>
          </a:xfrm>
          <a:prstGeom prst="rect">
            <a:avLst/>
          </a:prstGeom>
        </p:spPr>
      </p:pic>
      <p:sp>
        <p:nvSpPr>
          <p:cNvPr id="13" name="TextBox 12">
            <a:extLst>
              <a:ext uri="{FF2B5EF4-FFF2-40B4-BE49-F238E27FC236}">
                <a16:creationId xmlns:a16="http://schemas.microsoft.com/office/drawing/2014/main" id="{A9BE9F69-3100-9677-FE33-DE8ECBA8D80D}"/>
              </a:ext>
            </a:extLst>
          </p:cNvPr>
          <p:cNvSpPr txBox="1"/>
          <p:nvPr/>
        </p:nvSpPr>
        <p:spPr>
          <a:xfrm>
            <a:off x="3567344" y="1487030"/>
            <a:ext cx="5486400" cy="2031325"/>
          </a:xfrm>
          <a:prstGeom prst="rect">
            <a:avLst/>
          </a:prstGeom>
          <a:noFill/>
        </p:spPr>
        <p:txBody>
          <a:bodyPr wrap="square">
            <a:spAutoFit/>
          </a:bodyPr>
          <a:lstStyle/>
          <a:p>
            <a:r>
              <a:rPr lang="en-US" dirty="0"/>
              <a:t>The retailer’s AI algorithms learned what you like and what other people who are like you purchased to deliver to your Amazon feed recommendations for what you might like in your carts. Amazon is so confident in its predictive analytics and algorithms that it will ship products towards you even before you “click to buy” with its </a:t>
            </a:r>
            <a:r>
              <a:rPr lang="en-US" b="1" dirty="0">
                <a:solidFill>
                  <a:srgbClr val="FF0000"/>
                </a:solidFill>
              </a:rPr>
              <a:t>anticipatory shipping algorithm.</a:t>
            </a:r>
          </a:p>
        </p:txBody>
      </p:sp>
      <p:sp>
        <p:nvSpPr>
          <p:cNvPr id="19" name="TextBox 18">
            <a:extLst>
              <a:ext uri="{FF2B5EF4-FFF2-40B4-BE49-F238E27FC236}">
                <a16:creationId xmlns:a16="http://schemas.microsoft.com/office/drawing/2014/main" id="{D0D0286A-F247-CED0-DEF9-2ECC44E31D1B}"/>
              </a:ext>
            </a:extLst>
          </p:cNvPr>
          <p:cNvSpPr txBox="1"/>
          <p:nvPr/>
        </p:nvSpPr>
        <p:spPr>
          <a:xfrm>
            <a:off x="533400" y="4019489"/>
            <a:ext cx="4572000" cy="369332"/>
          </a:xfrm>
          <a:prstGeom prst="rect">
            <a:avLst/>
          </a:prstGeom>
          <a:noFill/>
        </p:spPr>
        <p:txBody>
          <a:bodyPr wrap="square">
            <a:spAutoFit/>
          </a:bodyPr>
          <a:lstStyle/>
          <a:p>
            <a:r>
              <a:rPr lang="en-US" b="0" i="0" dirty="0">
                <a:solidFill>
                  <a:srgbClr val="222222"/>
                </a:solidFill>
                <a:effectLst/>
                <a:latin typeface="Rubik-Medium"/>
              </a:rPr>
              <a:t>1 –Search</a:t>
            </a:r>
            <a:endParaRPr lang="en-US" dirty="0"/>
          </a:p>
        </p:txBody>
      </p:sp>
      <p:sp>
        <p:nvSpPr>
          <p:cNvPr id="21" name="TextBox 20">
            <a:extLst>
              <a:ext uri="{FF2B5EF4-FFF2-40B4-BE49-F238E27FC236}">
                <a16:creationId xmlns:a16="http://schemas.microsoft.com/office/drawing/2014/main" id="{1536B4C1-48EC-505E-FDCF-BE7B060B7310}"/>
              </a:ext>
            </a:extLst>
          </p:cNvPr>
          <p:cNvSpPr txBox="1"/>
          <p:nvPr/>
        </p:nvSpPr>
        <p:spPr>
          <a:xfrm>
            <a:off x="533400" y="4508211"/>
            <a:ext cx="4572000" cy="369332"/>
          </a:xfrm>
          <a:prstGeom prst="rect">
            <a:avLst/>
          </a:prstGeom>
          <a:noFill/>
        </p:spPr>
        <p:txBody>
          <a:bodyPr wrap="square">
            <a:spAutoFit/>
          </a:bodyPr>
          <a:lstStyle/>
          <a:p>
            <a:r>
              <a:rPr lang="en-US" dirty="0"/>
              <a:t>2 –Recommendations</a:t>
            </a:r>
          </a:p>
        </p:txBody>
      </p:sp>
    </p:spTree>
    <p:extLst>
      <p:ext uri="{BB962C8B-B14F-4D97-AF65-F5344CB8AC3E}">
        <p14:creationId xmlns:p14="http://schemas.microsoft.com/office/powerpoint/2010/main" val="303631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AB650575-AA98-4F5B-8FC1-3CA60E30A63C}"/>
              </a:ext>
            </a:extLst>
          </p:cNvPr>
          <p:cNvPicPr>
            <a:picLocks noChangeAspect="1"/>
          </p:cNvPicPr>
          <p:nvPr/>
        </p:nvPicPr>
        <p:blipFill>
          <a:blip r:embed="rId3"/>
          <a:stretch>
            <a:fillRect/>
          </a:stretch>
        </p:blipFill>
        <p:spPr>
          <a:xfrm>
            <a:off x="685800" y="2945399"/>
            <a:ext cx="2471737" cy="967201"/>
          </a:xfrm>
          <a:prstGeom prst="rect">
            <a:avLst/>
          </a:prstGeom>
        </p:spPr>
      </p:pic>
      <p:pic>
        <p:nvPicPr>
          <p:cNvPr id="5" name="Picture 4">
            <a:extLst>
              <a:ext uri="{FF2B5EF4-FFF2-40B4-BE49-F238E27FC236}">
                <a16:creationId xmlns:a16="http://schemas.microsoft.com/office/drawing/2014/main" id="{D04B67EA-F6F9-4B16-8948-66D335305553}"/>
              </a:ext>
            </a:extLst>
          </p:cNvPr>
          <p:cNvPicPr>
            <a:picLocks noChangeAspect="1"/>
          </p:cNvPicPr>
          <p:nvPr/>
        </p:nvPicPr>
        <p:blipFill>
          <a:blip r:embed="rId4"/>
          <a:stretch>
            <a:fillRect/>
          </a:stretch>
        </p:blipFill>
        <p:spPr>
          <a:xfrm>
            <a:off x="3962400" y="1812130"/>
            <a:ext cx="4358795" cy="3233737"/>
          </a:xfrm>
          <a:prstGeom prst="rect">
            <a:avLst/>
          </a:prstGeom>
        </p:spPr>
      </p:pic>
    </p:spTree>
    <p:extLst>
      <p:ext uri="{BB962C8B-B14F-4D97-AF65-F5344CB8AC3E}">
        <p14:creationId xmlns:p14="http://schemas.microsoft.com/office/powerpoint/2010/main" val="426862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90830228-866B-407F-8F04-C88F9B3E18C4}"/>
              </a:ext>
            </a:extLst>
          </p:cNvPr>
          <p:cNvPicPr>
            <a:picLocks noChangeAspect="1"/>
          </p:cNvPicPr>
          <p:nvPr/>
        </p:nvPicPr>
        <p:blipFill>
          <a:blip r:embed="rId3"/>
          <a:stretch>
            <a:fillRect/>
          </a:stretch>
        </p:blipFill>
        <p:spPr>
          <a:xfrm>
            <a:off x="600074" y="2493169"/>
            <a:ext cx="1514475" cy="1871662"/>
          </a:xfrm>
          <a:prstGeom prst="rect">
            <a:avLst/>
          </a:prstGeom>
        </p:spPr>
      </p:pic>
      <p:pic>
        <p:nvPicPr>
          <p:cNvPr id="5" name="Picture 4">
            <a:extLst>
              <a:ext uri="{FF2B5EF4-FFF2-40B4-BE49-F238E27FC236}">
                <a16:creationId xmlns:a16="http://schemas.microsoft.com/office/drawing/2014/main" id="{E209E7D4-CC1A-41E8-876A-C03D6BBF7F74}"/>
              </a:ext>
            </a:extLst>
          </p:cNvPr>
          <p:cNvPicPr>
            <a:picLocks noChangeAspect="1"/>
          </p:cNvPicPr>
          <p:nvPr/>
        </p:nvPicPr>
        <p:blipFill>
          <a:blip r:embed="rId4"/>
          <a:stretch>
            <a:fillRect/>
          </a:stretch>
        </p:blipFill>
        <p:spPr>
          <a:xfrm>
            <a:off x="2971800" y="1640681"/>
            <a:ext cx="4976191" cy="3576637"/>
          </a:xfrm>
          <a:prstGeom prst="rect">
            <a:avLst/>
          </a:prstGeom>
        </p:spPr>
      </p:pic>
    </p:spTree>
    <p:extLst>
      <p:ext uri="{BB962C8B-B14F-4D97-AF65-F5344CB8AC3E}">
        <p14:creationId xmlns:p14="http://schemas.microsoft.com/office/powerpoint/2010/main" val="393973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7618" y="3075057"/>
            <a:ext cx="4148764" cy="707886"/>
          </a:xfrm>
          <a:prstGeom prst="rect">
            <a:avLst/>
          </a:prstGeom>
          <a:noFill/>
        </p:spPr>
        <p:txBody>
          <a:bodyPr wrap="none" rtlCol="0">
            <a:spAutoFit/>
          </a:bodyPr>
          <a:lstStyle/>
          <a:p>
            <a:pPr algn="ctr"/>
            <a:r>
              <a:rPr lang="en-US" sz="4000" b="1" dirty="0">
                <a:latin typeface="Cocogoose" panose="02000000000000000000" pitchFamily="2" charset="0"/>
              </a:rPr>
              <a:t>Microsoft Azure AI</a:t>
            </a:r>
            <a:endParaRPr lang="en-PH" sz="4000" b="1" dirty="0">
              <a:latin typeface="Cocogoose" panose="02000000000000000000" pitchFamily="2" charset="0"/>
            </a:endParaRPr>
          </a:p>
        </p:txBody>
      </p:sp>
    </p:spTree>
    <p:extLst>
      <p:ext uri="{BB962C8B-B14F-4D97-AF65-F5344CB8AC3E}">
        <p14:creationId xmlns:p14="http://schemas.microsoft.com/office/powerpoint/2010/main" val="2550972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87AB74A9-B45F-43A5-B0BF-79927AD17795}"/>
              </a:ext>
            </a:extLst>
          </p:cNvPr>
          <p:cNvPicPr>
            <a:picLocks noChangeAspect="1"/>
          </p:cNvPicPr>
          <p:nvPr/>
        </p:nvPicPr>
        <p:blipFill>
          <a:blip r:embed="rId3"/>
          <a:stretch>
            <a:fillRect/>
          </a:stretch>
        </p:blipFill>
        <p:spPr>
          <a:xfrm>
            <a:off x="1752600" y="1600200"/>
            <a:ext cx="5905500" cy="714375"/>
          </a:xfrm>
          <a:prstGeom prst="rect">
            <a:avLst/>
          </a:prstGeom>
        </p:spPr>
      </p:pic>
      <p:pic>
        <p:nvPicPr>
          <p:cNvPr id="5" name="Picture 4">
            <a:extLst>
              <a:ext uri="{FF2B5EF4-FFF2-40B4-BE49-F238E27FC236}">
                <a16:creationId xmlns:a16="http://schemas.microsoft.com/office/drawing/2014/main" id="{6689559E-A588-4AD0-95C8-64CEA77842AA}"/>
              </a:ext>
            </a:extLst>
          </p:cNvPr>
          <p:cNvPicPr>
            <a:picLocks noChangeAspect="1"/>
          </p:cNvPicPr>
          <p:nvPr/>
        </p:nvPicPr>
        <p:blipFill>
          <a:blip r:embed="rId4"/>
          <a:stretch>
            <a:fillRect/>
          </a:stretch>
        </p:blipFill>
        <p:spPr>
          <a:xfrm>
            <a:off x="1593056" y="2590800"/>
            <a:ext cx="6224587" cy="3140260"/>
          </a:xfrm>
          <a:prstGeom prst="rect">
            <a:avLst/>
          </a:prstGeom>
        </p:spPr>
      </p:pic>
    </p:spTree>
    <p:extLst>
      <p:ext uri="{BB962C8B-B14F-4D97-AF65-F5344CB8AC3E}">
        <p14:creationId xmlns:p14="http://schemas.microsoft.com/office/powerpoint/2010/main" val="158563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A7FA1F4-E03F-4373-A829-C3AC3E4706FF}"/>
              </a:ext>
            </a:extLst>
          </p:cNvPr>
          <p:cNvPicPr>
            <a:picLocks noChangeAspect="1"/>
          </p:cNvPicPr>
          <p:nvPr/>
        </p:nvPicPr>
        <p:blipFill>
          <a:blip r:embed="rId3"/>
          <a:stretch>
            <a:fillRect/>
          </a:stretch>
        </p:blipFill>
        <p:spPr>
          <a:xfrm>
            <a:off x="3200400" y="1752600"/>
            <a:ext cx="4843462" cy="3496781"/>
          </a:xfrm>
          <a:prstGeom prst="rect">
            <a:avLst/>
          </a:prstGeom>
        </p:spPr>
      </p:pic>
      <p:pic>
        <p:nvPicPr>
          <p:cNvPr id="5" name="Picture 4">
            <a:extLst>
              <a:ext uri="{FF2B5EF4-FFF2-40B4-BE49-F238E27FC236}">
                <a16:creationId xmlns:a16="http://schemas.microsoft.com/office/drawing/2014/main" id="{6BCA1573-FC6F-48C9-9A65-C8B73EC95DBD}"/>
              </a:ext>
            </a:extLst>
          </p:cNvPr>
          <p:cNvPicPr>
            <a:picLocks noChangeAspect="1"/>
          </p:cNvPicPr>
          <p:nvPr/>
        </p:nvPicPr>
        <p:blipFill>
          <a:blip r:embed="rId4"/>
          <a:stretch>
            <a:fillRect/>
          </a:stretch>
        </p:blipFill>
        <p:spPr>
          <a:xfrm>
            <a:off x="488272" y="2983881"/>
            <a:ext cx="2219325" cy="890238"/>
          </a:xfrm>
          <a:prstGeom prst="rect">
            <a:avLst/>
          </a:prstGeom>
        </p:spPr>
      </p:pic>
    </p:spTree>
    <p:extLst>
      <p:ext uri="{BB962C8B-B14F-4D97-AF65-F5344CB8AC3E}">
        <p14:creationId xmlns:p14="http://schemas.microsoft.com/office/powerpoint/2010/main" val="559444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93FD6C0-4EA3-4C1F-932D-AB1899BCBB31}"/>
              </a:ext>
            </a:extLst>
          </p:cNvPr>
          <p:cNvPicPr>
            <a:picLocks noChangeAspect="1"/>
          </p:cNvPicPr>
          <p:nvPr/>
        </p:nvPicPr>
        <p:blipFill>
          <a:blip r:embed="rId3"/>
          <a:stretch>
            <a:fillRect/>
          </a:stretch>
        </p:blipFill>
        <p:spPr>
          <a:xfrm>
            <a:off x="1905000" y="3429001"/>
            <a:ext cx="1570093" cy="1285150"/>
          </a:xfrm>
          <a:prstGeom prst="rect">
            <a:avLst/>
          </a:prstGeom>
        </p:spPr>
      </p:pic>
      <p:pic>
        <p:nvPicPr>
          <p:cNvPr id="7" name="Picture 6">
            <a:extLst>
              <a:ext uri="{FF2B5EF4-FFF2-40B4-BE49-F238E27FC236}">
                <a16:creationId xmlns:a16="http://schemas.microsoft.com/office/drawing/2014/main" id="{26D384FE-703F-4D07-8192-257966908F32}"/>
              </a:ext>
            </a:extLst>
          </p:cNvPr>
          <p:cNvPicPr>
            <a:picLocks noChangeAspect="1"/>
          </p:cNvPicPr>
          <p:nvPr/>
        </p:nvPicPr>
        <p:blipFill>
          <a:blip r:embed="rId4"/>
          <a:stretch>
            <a:fillRect/>
          </a:stretch>
        </p:blipFill>
        <p:spPr>
          <a:xfrm>
            <a:off x="1447800" y="1531768"/>
            <a:ext cx="6715125" cy="1066800"/>
          </a:xfrm>
          <a:prstGeom prst="rect">
            <a:avLst/>
          </a:prstGeom>
        </p:spPr>
      </p:pic>
      <p:pic>
        <p:nvPicPr>
          <p:cNvPr id="8" name="Picture 7">
            <a:extLst>
              <a:ext uri="{FF2B5EF4-FFF2-40B4-BE49-F238E27FC236}">
                <a16:creationId xmlns:a16="http://schemas.microsoft.com/office/drawing/2014/main" id="{E1FB876B-8A0A-4AE0-B88D-90A6D705AD52}"/>
              </a:ext>
            </a:extLst>
          </p:cNvPr>
          <p:cNvPicPr>
            <a:picLocks noChangeAspect="1"/>
          </p:cNvPicPr>
          <p:nvPr/>
        </p:nvPicPr>
        <p:blipFill>
          <a:blip r:embed="rId5"/>
          <a:stretch>
            <a:fillRect/>
          </a:stretch>
        </p:blipFill>
        <p:spPr>
          <a:xfrm>
            <a:off x="4282337" y="3032710"/>
            <a:ext cx="3567112" cy="2071949"/>
          </a:xfrm>
          <a:prstGeom prst="rect">
            <a:avLst/>
          </a:prstGeom>
        </p:spPr>
      </p:pic>
    </p:spTree>
    <p:extLst>
      <p:ext uri="{BB962C8B-B14F-4D97-AF65-F5344CB8AC3E}">
        <p14:creationId xmlns:p14="http://schemas.microsoft.com/office/powerpoint/2010/main" val="1592881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146EA84-37AC-4012-BE77-01A3F1E37D1E}"/>
              </a:ext>
            </a:extLst>
          </p:cNvPr>
          <p:cNvPicPr>
            <a:picLocks noChangeAspect="1"/>
          </p:cNvPicPr>
          <p:nvPr/>
        </p:nvPicPr>
        <p:blipFill>
          <a:blip r:embed="rId3"/>
          <a:stretch>
            <a:fillRect/>
          </a:stretch>
        </p:blipFill>
        <p:spPr>
          <a:xfrm>
            <a:off x="685800" y="1981200"/>
            <a:ext cx="1676400" cy="392906"/>
          </a:xfrm>
          <a:prstGeom prst="rect">
            <a:avLst/>
          </a:prstGeom>
        </p:spPr>
      </p:pic>
      <p:pic>
        <p:nvPicPr>
          <p:cNvPr id="5" name="Picture 4">
            <a:extLst>
              <a:ext uri="{FF2B5EF4-FFF2-40B4-BE49-F238E27FC236}">
                <a16:creationId xmlns:a16="http://schemas.microsoft.com/office/drawing/2014/main" id="{B54DD2FF-21DD-4788-89A6-BB6E2452CD49}"/>
              </a:ext>
            </a:extLst>
          </p:cNvPr>
          <p:cNvPicPr>
            <a:picLocks noChangeAspect="1"/>
          </p:cNvPicPr>
          <p:nvPr/>
        </p:nvPicPr>
        <p:blipFill>
          <a:blip r:embed="rId4"/>
          <a:stretch>
            <a:fillRect/>
          </a:stretch>
        </p:blipFill>
        <p:spPr>
          <a:xfrm>
            <a:off x="885825" y="2971800"/>
            <a:ext cx="1276350" cy="2047875"/>
          </a:xfrm>
          <a:prstGeom prst="rect">
            <a:avLst/>
          </a:prstGeom>
        </p:spPr>
      </p:pic>
      <p:pic>
        <p:nvPicPr>
          <p:cNvPr id="9" name="Picture 8">
            <a:extLst>
              <a:ext uri="{FF2B5EF4-FFF2-40B4-BE49-F238E27FC236}">
                <a16:creationId xmlns:a16="http://schemas.microsoft.com/office/drawing/2014/main" id="{7CE07B55-DD9E-40A5-A212-0FA1C6D762DF}"/>
              </a:ext>
            </a:extLst>
          </p:cNvPr>
          <p:cNvPicPr>
            <a:picLocks noChangeAspect="1"/>
          </p:cNvPicPr>
          <p:nvPr/>
        </p:nvPicPr>
        <p:blipFill>
          <a:blip r:embed="rId5"/>
          <a:stretch>
            <a:fillRect/>
          </a:stretch>
        </p:blipFill>
        <p:spPr>
          <a:xfrm>
            <a:off x="3581400" y="1678781"/>
            <a:ext cx="4512534" cy="3500437"/>
          </a:xfrm>
          <a:prstGeom prst="rect">
            <a:avLst/>
          </a:prstGeom>
        </p:spPr>
      </p:pic>
    </p:spTree>
    <p:extLst>
      <p:ext uri="{BB962C8B-B14F-4D97-AF65-F5344CB8AC3E}">
        <p14:creationId xmlns:p14="http://schemas.microsoft.com/office/powerpoint/2010/main" val="2132291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5190E47D-CBB4-493D-88B6-D1E9BD46E427}"/>
              </a:ext>
            </a:extLst>
          </p:cNvPr>
          <p:cNvPicPr>
            <a:picLocks noChangeAspect="1"/>
          </p:cNvPicPr>
          <p:nvPr/>
        </p:nvPicPr>
        <p:blipFill>
          <a:blip r:embed="rId3"/>
          <a:stretch>
            <a:fillRect/>
          </a:stretch>
        </p:blipFill>
        <p:spPr>
          <a:xfrm>
            <a:off x="990600" y="2405562"/>
            <a:ext cx="2105025" cy="2046875"/>
          </a:xfrm>
          <a:prstGeom prst="rect">
            <a:avLst/>
          </a:prstGeom>
        </p:spPr>
      </p:pic>
      <p:pic>
        <p:nvPicPr>
          <p:cNvPr id="7" name="Picture 6">
            <a:extLst>
              <a:ext uri="{FF2B5EF4-FFF2-40B4-BE49-F238E27FC236}">
                <a16:creationId xmlns:a16="http://schemas.microsoft.com/office/drawing/2014/main" id="{4189F241-AF1D-4677-8428-1FF1EFD43F25}"/>
              </a:ext>
            </a:extLst>
          </p:cNvPr>
          <p:cNvPicPr>
            <a:picLocks noChangeAspect="1"/>
          </p:cNvPicPr>
          <p:nvPr/>
        </p:nvPicPr>
        <p:blipFill>
          <a:blip r:embed="rId4"/>
          <a:stretch>
            <a:fillRect/>
          </a:stretch>
        </p:blipFill>
        <p:spPr>
          <a:xfrm>
            <a:off x="4043547" y="1857375"/>
            <a:ext cx="4009659" cy="3143250"/>
          </a:xfrm>
          <a:prstGeom prst="rect">
            <a:avLst/>
          </a:prstGeom>
        </p:spPr>
      </p:pic>
    </p:spTree>
    <p:extLst>
      <p:ext uri="{BB962C8B-B14F-4D97-AF65-F5344CB8AC3E}">
        <p14:creationId xmlns:p14="http://schemas.microsoft.com/office/powerpoint/2010/main" val="2485642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AI in Daily Life – Smart Keyboards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BBEEF3F-C18F-B05E-1C94-1B7CF7A1E382}"/>
              </a:ext>
            </a:extLst>
          </p:cNvPr>
          <p:cNvPicPr>
            <a:picLocks noChangeAspect="1"/>
          </p:cNvPicPr>
          <p:nvPr/>
        </p:nvPicPr>
        <p:blipFill>
          <a:blip r:embed="rId3"/>
          <a:stretch>
            <a:fillRect/>
          </a:stretch>
        </p:blipFill>
        <p:spPr>
          <a:xfrm>
            <a:off x="5105400" y="1828799"/>
            <a:ext cx="3526155" cy="3200400"/>
          </a:xfrm>
          <a:prstGeom prst="rect">
            <a:avLst/>
          </a:prstGeom>
        </p:spPr>
      </p:pic>
      <p:sp>
        <p:nvSpPr>
          <p:cNvPr id="9" name="TextBox 8">
            <a:extLst>
              <a:ext uri="{FF2B5EF4-FFF2-40B4-BE49-F238E27FC236}">
                <a16:creationId xmlns:a16="http://schemas.microsoft.com/office/drawing/2014/main" id="{69D2C1B7-9F86-810F-E883-73D51E40A113}"/>
              </a:ext>
            </a:extLst>
          </p:cNvPr>
          <p:cNvSpPr txBox="1"/>
          <p:nvPr/>
        </p:nvSpPr>
        <p:spPr>
          <a:xfrm>
            <a:off x="228600" y="2181673"/>
            <a:ext cx="4572000" cy="2862322"/>
          </a:xfrm>
          <a:prstGeom prst="rect">
            <a:avLst/>
          </a:prstGeom>
          <a:noFill/>
        </p:spPr>
        <p:txBody>
          <a:bodyPr wrap="square">
            <a:spAutoFit/>
          </a:bodyPr>
          <a:lstStyle/>
          <a:p>
            <a:r>
              <a:rPr lang="en-US" dirty="0"/>
              <a:t>The smart keyboard apps keep a tab on the writing style of a user and predict words and emojis accordingly. </a:t>
            </a:r>
          </a:p>
          <a:p>
            <a:endParaRPr lang="en-US" dirty="0"/>
          </a:p>
          <a:p>
            <a:r>
              <a:rPr lang="en-US" dirty="0"/>
              <a:t>Thus, typing on the touchscreen has become faster and more convenient. </a:t>
            </a:r>
          </a:p>
          <a:p>
            <a:endParaRPr lang="en-US" dirty="0"/>
          </a:p>
          <a:p>
            <a:r>
              <a:rPr lang="en-US" dirty="0"/>
              <a:t>Not to mention, artificial intelligence also plays a vital role in pinpointing misspellings and typos.</a:t>
            </a:r>
          </a:p>
        </p:txBody>
      </p:sp>
    </p:spTree>
    <p:extLst>
      <p:ext uri="{BB962C8B-B14F-4D97-AF65-F5344CB8AC3E}">
        <p14:creationId xmlns:p14="http://schemas.microsoft.com/office/powerpoint/2010/main" val="212470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AI in Daily Life – Search Algorithms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F39DE94-5B6A-4F70-AD9A-C96C12E5512B}"/>
              </a:ext>
            </a:extLst>
          </p:cNvPr>
          <p:cNvSpPr/>
          <p:nvPr/>
        </p:nvSpPr>
        <p:spPr>
          <a:xfrm>
            <a:off x="381000" y="1371600"/>
            <a:ext cx="8534400" cy="646331"/>
          </a:xfrm>
          <a:prstGeom prst="rect">
            <a:avLst/>
          </a:prstGeom>
        </p:spPr>
        <p:txBody>
          <a:bodyPr wrap="square">
            <a:spAutoFit/>
          </a:bodyPr>
          <a:lstStyle/>
          <a:p>
            <a:r>
              <a:rPr lang="en-US" b="1" dirty="0">
                <a:solidFill>
                  <a:srgbClr val="5EC8E5"/>
                </a:solidFill>
                <a:latin typeface="freight-text-pro"/>
                <a:hlinkClick r:id="rId3"/>
              </a:rPr>
              <a:t>Search algorithms</a:t>
            </a:r>
            <a:r>
              <a:rPr lang="en-US" dirty="0">
                <a:solidFill>
                  <a:srgbClr val="141416"/>
                </a:solidFill>
                <a:latin typeface="freight-text-pro"/>
              </a:rPr>
              <a:t> ensure that the top results on the </a:t>
            </a:r>
            <a:r>
              <a:rPr lang="en-US" b="1" dirty="0">
                <a:solidFill>
                  <a:srgbClr val="141416"/>
                </a:solidFill>
                <a:latin typeface="freight-text-pro"/>
              </a:rPr>
              <a:t>search engine result page (SERP)</a:t>
            </a:r>
            <a:r>
              <a:rPr lang="en-US" dirty="0">
                <a:solidFill>
                  <a:srgbClr val="141416"/>
                </a:solidFill>
                <a:latin typeface="freight-text-pro"/>
              </a:rPr>
              <a:t> have the answers to our queries</a:t>
            </a:r>
            <a:endParaRPr lang="en-US" dirty="0"/>
          </a:p>
        </p:txBody>
      </p:sp>
      <p:pic>
        <p:nvPicPr>
          <p:cNvPr id="5" name="Picture 4">
            <a:extLst>
              <a:ext uri="{FF2B5EF4-FFF2-40B4-BE49-F238E27FC236}">
                <a16:creationId xmlns:a16="http://schemas.microsoft.com/office/drawing/2014/main" id="{BE16D319-C42C-45A1-A310-2231C258A7E8}"/>
              </a:ext>
            </a:extLst>
          </p:cNvPr>
          <p:cNvPicPr>
            <a:picLocks noChangeAspect="1"/>
          </p:cNvPicPr>
          <p:nvPr/>
        </p:nvPicPr>
        <p:blipFill>
          <a:blip r:embed="rId4"/>
          <a:stretch>
            <a:fillRect/>
          </a:stretch>
        </p:blipFill>
        <p:spPr>
          <a:xfrm>
            <a:off x="381000" y="2610737"/>
            <a:ext cx="3999909" cy="2663857"/>
          </a:xfrm>
          <a:prstGeom prst="rect">
            <a:avLst/>
          </a:prstGeom>
        </p:spPr>
      </p:pic>
      <p:sp>
        <p:nvSpPr>
          <p:cNvPr id="7" name="Rectangle 6">
            <a:extLst>
              <a:ext uri="{FF2B5EF4-FFF2-40B4-BE49-F238E27FC236}">
                <a16:creationId xmlns:a16="http://schemas.microsoft.com/office/drawing/2014/main" id="{33B779E3-A149-46D2-BB7C-6FAC4E68C74F}"/>
              </a:ext>
            </a:extLst>
          </p:cNvPr>
          <p:cNvSpPr/>
          <p:nvPr/>
        </p:nvSpPr>
        <p:spPr>
          <a:xfrm>
            <a:off x="4648200" y="2895600"/>
            <a:ext cx="4572000" cy="1477328"/>
          </a:xfrm>
          <a:prstGeom prst="rect">
            <a:avLst/>
          </a:prstGeom>
        </p:spPr>
        <p:txBody>
          <a:bodyPr>
            <a:spAutoFit/>
          </a:bodyPr>
          <a:lstStyle/>
          <a:p>
            <a:r>
              <a:rPr lang="en-US" dirty="0"/>
              <a:t>Last year, Google announced </a:t>
            </a:r>
            <a:r>
              <a:rPr lang="en-US" b="1" dirty="0"/>
              <a:t>Bidirectional Encoder Representations from Transformers (BERT),</a:t>
            </a:r>
            <a:r>
              <a:rPr lang="en-US" dirty="0"/>
              <a:t> an NLP pre-training technique. Now, the technology powers almost all English-based query on Google Search.</a:t>
            </a:r>
          </a:p>
        </p:txBody>
      </p:sp>
    </p:spTree>
    <p:extLst>
      <p:ext uri="{BB962C8B-B14F-4D97-AF65-F5344CB8AC3E}">
        <p14:creationId xmlns:p14="http://schemas.microsoft.com/office/powerpoint/2010/main" val="188465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AI in Daily Life – Digital Assistances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FFF8B05-3E62-4091-AD08-93184172C833}"/>
              </a:ext>
            </a:extLst>
          </p:cNvPr>
          <p:cNvSpPr/>
          <p:nvPr/>
        </p:nvSpPr>
        <p:spPr>
          <a:xfrm>
            <a:off x="457200" y="1524000"/>
            <a:ext cx="8305800" cy="1754326"/>
          </a:xfrm>
          <a:prstGeom prst="rect">
            <a:avLst/>
          </a:prstGeom>
        </p:spPr>
        <p:txBody>
          <a:bodyPr wrap="square">
            <a:spAutoFit/>
          </a:bodyPr>
          <a:lstStyle/>
          <a:p>
            <a:r>
              <a:rPr lang="en-US" dirty="0"/>
              <a:t>In October 2011, </a:t>
            </a:r>
            <a:r>
              <a:rPr lang="en-US" b="1" dirty="0"/>
              <a:t>Apple’s Siri </a:t>
            </a:r>
            <a:r>
              <a:rPr lang="en-US" dirty="0"/>
              <a:t>became the first digital assistant to be standard on a smartphone. However, voice assistants have come a long way since then.</a:t>
            </a:r>
          </a:p>
          <a:p>
            <a:endParaRPr lang="en-US" dirty="0"/>
          </a:p>
          <a:p>
            <a:r>
              <a:rPr lang="en-US" dirty="0"/>
              <a:t>Today, </a:t>
            </a:r>
            <a:r>
              <a:rPr lang="en-US" b="1" dirty="0"/>
              <a:t>Google Assistant </a:t>
            </a:r>
            <a:r>
              <a:rPr lang="en-US" dirty="0"/>
              <a:t>incorporates advanced NLP and ML to become well-versed in human language. Not only does it understand complex commands, but it also provides satisfactory outputs.</a:t>
            </a:r>
          </a:p>
        </p:txBody>
      </p:sp>
      <p:pic>
        <p:nvPicPr>
          <p:cNvPr id="8" name="Picture 7">
            <a:extLst>
              <a:ext uri="{FF2B5EF4-FFF2-40B4-BE49-F238E27FC236}">
                <a16:creationId xmlns:a16="http://schemas.microsoft.com/office/drawing/2014/main" id="{5E3AACDB-F999-4971-81E4-7D6033DE78EA}"/>
              </a:ext>
            </a:extLst>
          </p:cNvPr>
          <p:cNvPicPr>
            <a:picLocks noChangeAspect="1"/>
          </p:cNvPicPr>
          <p:nvPr/>
        </p:nvPicPr>
        <p:blipFill>
          <a:blip r:embed="rId3"/>
          <a:stretch>
            <a:fillRect/>
          </a:stretch>
        </p:blipFill>
        <p:spPr>
          <a:xfrm>
            <a:off x="2781300" y="3472645"/>
            <a:ext cx="3581400" cy="2385138"/>
          </a:xfrm>
          <a:prstGeom prst="rect">
            <a:avLst/>
          </a:prstGeom>
        </p:spPr>
      </p:pic>
    </p:spTree>
    <p:extLst>
      <p:ext uri="{BB962C8B-B14F-4D97-AF65-F5344CB8AC3E}">
        <p14:creationId xmlns:p14="http://schemas.microsoft.com/office/powerpoint/2010/main" val="522436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fontScale="90000"/>
          </a:bodyPr>
          <a:lstStyle/>
          <a:p>
            <a:pPr algn="l"/>
            <a:r>
              <a:rPr lang="en-US" sz="2800" b="1" dirty="0">
                <a:solidFill>
                  <a:srgbClr val="CC0000"/>
                </a:solidFill>
                <a:latin typeface="+mn-lt"/>
                <a:ea typeface="+mn-ea"/>
                <a:cs typeface="+mn-cs"/>
              </a:rPr>
              <a:t>AI in Daily Life – Smart Home Devices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3B4EEFD-6B56-4DF5-B00B-5C99F37D6D62}"/>
              </a:ext>
            </a:extLst>
          </p:cNvPr>
          <p:cNvSpPr/>
          <p:nvPr/>
        </p:nvSpPr>
        <p:spPr>
          <a:xfrm>
            <a:off x="304800" y="1600200"/>
            <a:ext cx="8610600" cy="2308324"/>
          </a:xfrm>
          <a:prstGeom prst="rect">
            <a:avLst/>
          </a:prstGeom>
        </p:spPr>
        <p:txBody>
          <a:bodyPr wrap="square">
            <a:spAutoFit/>
          </a:bodyPr>
          <a:lstStyle/>
          <a:p>
            <a:r>
              <a:rPr lang="en-US" dirty="0"/>
              <a:t>Various smart home devices now use AI applications to conserve energy.</a:t>
            </a:r>
          </a:p>
          <a:p>
            <a:endParaRPr lang="en-US" dirty="0"/>
          </a:p>
          <a:p>
            <a:r>
              <a:rPr lang="en-US" dirty="0"/>
              <a:t>For example, smart thermostats such as Nest use our daily habits and heating/cooling preferences to adjust home temperatures. Likewise, smart refrigerators can create shopping lists based on what’s absent on the fridge’s shelves.</a:t>
            </a:r>
          </a:p>
          <a:p>
            <a:endParaRPr lang="en-US" dirty="0"/>
          </a:p>
          <a:p>
            <a:r>
              <a:rPr lang="en-US" dirty="0"/>
              <a:t>The way we use artificial intelligence at home is still evolving. More AI solutions now analyze human behavior and function accordingly.</a:t>
            </a:r>
          </a:p>
        </p:txBody>
      </p:sp>
    </p:spTree>
    <p:extLst>
      <p:ext uri="{BB962C8B-B14F-4D97-AF65-F5344CB8AC3E}">
        <p14:creationId xmlns:p14="http://schemas.microsoft.com/office/powerpoint/2010/main" val="1160739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CAB4C3C-FE48-47B4-82A5-590FCB5847DA}"/>
              </a:ext>
            </a:extLst>
          </p:cNvPr>
          <p:cNvPicPr>
            <a:picLocks noChangeAspect="1"/>
          </p:cNvPicPr>
          <p:nvPr/>
        </p:nvPicPr>
        <p:blipFill>
          <a:blip r:embed="rId3"/>
          <a:stretch>
            <a:fillRect/>
          </a:stretch>
        </p:blipFill>
        <p:spPr>
          <a:xfrm>
            <a:off x="3333750" y="1371600"/>
            <a:ext cx="2476500" cy="640474"/>
          </a:xfrm>
          <a:prstGeom prst="rect">
            <a:avLst/>
          </a:prstGeom>
        </p:spPr>
      </p:pic>
      <p:pic>
        <p:nvPicPr>
          <p:cNvPr id="7" name="Picture 6">
            <a:extLst>
              <a:ext uri="{FF2B5EF4-FFF2-40B4-BE49-F238E27FC236}">
                <a16:creationId xmlns:a16="http://schemas.microsoft.com/office/drawing/2014/main" id="{903D77A2-DD7B-4296-998A-2EC1073F5D13}"/>
              </a:ext>
            </a:extLst>
          </p:cNvPr>
          <p:cNvPicPr>
            <a:picLocks noChangeAspect="1"/>
          </p:cNvPicPr>
          <p:nvPr/>
        </p:nvPicPr>
        <p:blipFill>
          <a:blip r:embed="rId4"/>
          <a:stretch>
            <a:fillRect/>
          </a:stretch>
        </p:blipFill>
        <p:spPr>
          <a:xfrm>
            <a:off x="2112169" y="2108129"/>
            <a:ext cx="4919662" cy="3873571"/>
          </a:xfrm>
          <a:prstGeom prst="rect">
            <a:avLst/>
          </a:prstGeom>
        </p:spPr>
      </p:pic>
    </p:spTree>
    <p:extLst>
      <p:ext uri="{BB962C8B-B14F-4D97-AF65-F5344CB8AC3E}">
        <p14:creationId xmlns:p14="http://schemas.microsoft.com/office/powerpoint/2010/main" val="2756324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04C74-6446-69D1-D656-00937FE90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09800"/>
            <a:ext cx="7620000"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2621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F16C8A44-08D8-45FE-BD4D-01330B47BA70}"/>
              </a:ext>
            </a:extLst>
          </p:cNvPr>
          <p:cNvPicPr>
            <a:picLocks noChangeAspect="1"/>
          </p:cNvPicPr>
          <p:nvPr/>
        </p:nvPicPr>
        <p:blipFill>
          <a:blip r:embed="rId3"/>
          <a:stretch>
            <a:fillRect/>
          </a:stretch>
        </p:blipFill>
        <p:spPr>
          <a:xfrm>
            <a:off x="2738436" y="2057400"/>
            <a:ext cx="3667125" cy="923925"/>
          </a:xfrm>
          <a:prstGeom prst="rect">
            <a:avLst/>
          </a:prstGeom>
        </p:spPr>
      </p:pic>
      <p:pic>
        <p:nvPicPr>
          <p:cNvPr id="5" name="Picture 4">
            <a:extLst>
              <a:ext uri="{FF2B5EF4-FFF2-40B4-BE49-F238E27FC236}">
                <a16:creationId xmlns:a16="http://schemas.microsoft.com/office/drawing/2014/main" id="{C11B9AEA-4FFD-49EF-A539-403767BD08FC}"/>
              </a:ext>
            </a:extLst>
          </p:cNvPr>
          <p:cNvPicPr>
            <a:picLocks noChangeAspect="1"/>
          </p:cNvPicPr>
          <p:nvPr/>
        </p:nvPicPr>
        <p:blipFill>
          <a:blip r:embed="rId4"/>
          <a:stretch>
            <a:fillRect/>
          </a:stretch>
        </p:blipFill>
        <p:spPr>
          <a:xfrm>
            <a:off x="1128712" y="3352800"/>
            <a:ext cx="6886575" cy="1000125"/>
          </a:xfrm>
          <a:prstGeom prst="rect">
            <a:avLst/>
          </a:prstGeom>
        </p:spPr>
      </p:pic>
    </p:spTree>
    <p:extLst>
      <p:ext uri="{BB962C8B-B14F-4D97-AF65-F5344CB8AC3E}">
        <p14:creationId xmlns:p14="http://schemas.microsoft.com/office/powerpoint/2010/main" val="1465363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792162"/>
          </a:xfrm>
        </p:spPr>
        <p:txBody>
          <a:bodyPr>
            <a:normAutofit/>
          </a:bodyPr>
          <a:lstStyle/>
          <a:p>
            <a:pPr algn="l"/>
            <a:r>
              <a:rPr lang="en-US" sz="2800" b="1" dirty="0">
                <a:solidFill>
                  <a:srgbClr val="CC0000"/>
                </a:solidFill>
                <a:latin typeface="+mn-lt"/>
                <a:ea typeface="+mn-ea"/>
                <a:cs typeface="+mn-cs"/>
              </a:rPr>
              <a:t>Top AI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7A11FA3-B963-4A37-8AC5-17D8E849E963}"/>
              </a:ext>
            </a:extLst>
          </p:cNvPr>
          <p:cNvPicPr>
            <a:picLocks noChangeAspect="1"/>
          </p:cNvPicPr>
          <p:nvPr/>
        </p:nvPicPr>
        <p:blipFill>
          <a:blip r:embed="rId3"/>
          <a:stretch>
            <a:fillRect/>
          </a:stretch>
        </p:blipFill>
        <p:spPr>
          <a:xfrm>
            <a:off x="1219200" y="1731818"/>
            <a:ext cx="6324600" cy="3641436"/>
          </a:xfrm>
          <a:prstGeom prst="rect">
            <a:avLst/>
          </a:prstGeom>
        </p:spPr>
      </p:pic>
    </p:spTree>
    <p:extLst>
      <p:ext uri="{BB962C8B-B14F-4D97-AF65-F5344CB8AC3E}">
        <p14:creationId xmlns:p14="http://schemas.microsoft.com/office/powerpoint/2010/main" val="2232684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24400" cy="792162"/>
          </a:xfrm>
        </p:spPr>
        <p:txBody>
          <a:bodyPr>
            <a:normAutofit/>
          </a:bodyPr>
          <a:lstStyle/>
          <a:p>
            <a:pPr algn="l"/>
            <a:r>
              <a:rPr lang="en-US" sz="2800" b="1" dirty="0">
                <a:solidFill>
                  <a:srgbClr val="CC0000"/>
                </a:solidFill>
                <a:latin typeface="+mn-lt"/>
                <a:ea typeface="+mn-ea"/>
                <a:cs typeface="+mn-cs"/>
              </a:rPr>
              <a:t>What is Artificial Intelligence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B3C5D6A-7CC1-427E-A116-BE868E845460}"/>
              </a:ext>
            </a:extLst>
          </p:cNvPr>
          <p:cNvPicPr>
            <a:picLocks noChangeAspect="1"/>
          </p:cNvPicPr>
          <p:nvPr/>
        </p:nvPicPr>
        <p:blipFill>
          <a:blip r:embed="rId3"/>
          <a:stretch>
            <a:fillRect/>
          </a:stretch>
        </p:blipFill>
        <p:spPr>
          <a:xfrm>
            <a:off x="838200" y="1538865"/>
            <a:ext cx="7114649" cy="4328535"/>
          </a:xfrm>
          <a:prstGeom prst="rect">
            <a:avLst/>
          </a:prstGeom>
        </p:spPr>
      </p:pic>
    </p:spTree>
    <p:extLst>
      <p:ext uri="{BB962C8B-B14F-4D97-AF65-F5344CB8AC3E}">
        <p14:creationId xmlns:p14="http://schemas.microsoft.com/office/powerpoint/2010/main" val="1856093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257800" cy="792162"/>
          </a:xfrm>
        </p:spPr>
        <p:txBody>
          <a:bodyPr>
            <a:normAutofit fontScale="90000"/>
          </a:bodyPr>
          <a:lstStyle/>
          <a:p>
            <a:pPr algn="l"/>
            <a:r>
              <a:rPr lang="en-US" sz="2800" b="1" dirty="0">
                <a:solidFill>
                  <a:srgbClr val="CC0000"/>
                </a:solidFill>
                <a:latin typeface="+mn-lt"/>
                <a:ea typeface="+mn-ea"/>
                <a:cs typeface="+mn-cs"/>
              </a:rPr>
              <a:t>Artificial Intelligence Characteristics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3" name="Picture 2">
            <a:extLst>
              <a:ext uri="{FF2B5EF4-FFF2-40B4-BE49-F238E27FC236}">
                <a16:creationId xmlns:a16="http://schemas.microsoft.com/office/drawing/2014/main" id="{F44ED8B1-2174-4B01-BA93-37C7CACC24D1}"/>
              </a:ext>
            </a:extLst>
          </p:cNvPr>
          <p:cNvPicPr>
            <a:picLocks noChangeAspect="1"/>
          </p:cNvPicPr>
          <p:nvPr/>
        </p:nvPicPr>
        <p:blipFill>
          <a:blip r:embed="rId3"/>
          <a:stretch>
            <a:fillRect/>
          </a:stretch>
        </p:blipFill>
        <p:spPr>
          <a:xfrm>
            <a:off x="1676400" y="1600200"/>
            <a:ext cx="5238750" cy="3810000"/>
          </a:xfrm>
          <a:prstGeom prst="rect">
            <a:avLst/>
          </a:prstGeom>
        </p:spPr>
      </p:pic>
    </p:spTree>
    <p:extLst>
      <p:ext uri="{BB962C8B-B14F-4D97-AF65-F5344CB8AC3E}">
        <p14:creationId xmlns:p14="http://schemas.microsoft.com/office/powerpoint/2010/main" val="1708672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257800" cy="792162"/>
          </a:xfrm>
        </p:spPr>
        <p:txBody>
          <a:bodyPr>
            <a:normAutofit/>
          </a:bodyPr>
          <a:lstStyle/>
          <a:p>
            <a:pPr algn="l"/>
            <a:r>
              <a:rPr lang="en-US" sz="2800" b="1" dirty="0">
                <a:solidFill>
                  <a:srgbClr val="CC0000"/>
                </a:solidFill>
                <a:latin typeface="+mn-lt"/>
                <a:ea typeface="+mn-ea"/>
                <a:cs typeface="+mn-cs"/>
              </a:rPr>
              <a:t>Machine Learning</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a:extLst>
              <a:ext uri="{FF2B5EF4-FFF2-40B4-BE49-F238E27FC236}">
                <a16:creationId xmlns:a16="http://schemas.microsoft.com/office/drawing/2014/main" id="{8E493C5E-5D38-722D-129E-25EA8ACE59E2}"/>
              </a:ext>
            </a:extLst>
          </p:cNvPr>
          <p:cNvPicPr>
            <a:picLocks noChangeAspect="1"/>
          </p:cNvPicPr>
          <p:nvPr/>
        </p:nvPicPr>
        <p:blipFill>
          <a:blip r:embed="rId3"/>
          <a:stretch>
            <a:fillRect/>
          </a:stretch>
        </p:blipFill>
        <p:spPr>
          <a:xfrm>
            <a:off x="609600" y="1370996"/>
            <a:ext cx="7620000" cy="2076906"/>
          </a:xfrm>
          <a:prstGeom prst="rect">
            <a:avLst/>
          </a:prstGeom>
        </p:spPr>
      </p:pic>
      <p:sp>
        <p:nvSpPr>
          <p:cNvPr id="11" name="TextBox 10">
            <a:extLst>
              <a:ext uri="{FF2B5EF4-FFF2-40B4-BE49-F238E27FC236}">
                <a16:creationId xmlns:a16="http://schemas.microsoft.com/office/drawing/2014/main" id="{55A0F55F-C446-8328-7AEE-A49F50F8283B}"/>
              </a:ext>
            </a:extLst>
          </p:cNvPr>
          <p:cNvSpPr txBox="1"/>
          <p:nvPr/>
        </p:nvSpPr>
        <p:spPr>
          <a:xfrm>
            <a:off x="609600" y="4114800"/>
            <a:ext cx="8229600" cy="923330"/>
          </a:xfrm>
          <a:prstGeom prst="rect">
            <a:avLst/>
          </a:prstGeom>
          <a:noFill/>
        </p:spPr>
        <p:txBody>
          <a:bodyPr wrap="square">
            <a:spAutoFit/>
          </a:bodyPr>
          <a:lstStyle/>
          <a:p>
            <a:r>
              <a:rPr lang="en-US" b="1" dirty="0"/>
              <a:t>Machine Learning is a subset of Artificial Intelligence (AI) which provides machines the ability to learn automatically &amp; improve from experience without being explicitly programmed</a:t>
            </a:r>
          </a:p>
        </p:txBody>
      </p:sp>
    </p:spTree>
    <p:extLst>
      <p:ext uri="{BB962C8B-B14F-4D97-AF65-F5344CB8AC3E}">
        <p14:creationId xmlns:p14="http://schemas.microsoft.com/office/powerpoint/2010/main" val="101203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257800" cy="792162"/>
          </a:xfrm>
        </p:spPr>
        <p:txBody>
          <a:bodyPr>
            <a:normAutofit/>
          </a:bodyPr>
          <a:lstStyle/>
          <a:p>
            <a:pPr algn="l"/>
            <a:r>
              <a:rPr lang="en-US" sz="2800" b="1" dirty="0">
                <a:solidFill>
                  <a:srgbClr val="CC0000"/>
                </a:solidFill>
                <a:latin typeface="+mn-lt"/>
                <a:ea typeface="+mn-ea"/>
                <a:cs typeface="+mn-cs"/>
              </a:rPr>
              <a:t>How Machine Learning Works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TextBox 6">
            <a:extLst>
              <a:ext uri="{FF2B5EF4-FFF2-40B4-BE49-F238E27FC236}">
                <a16:creationId xmlns:a16="http://schemas.microsoft.com/office/drawing/2014/main" id="{F40DDEA3-88E6-7BC7-A0A4-F45E0FAEC3F6}"/>
              </a:ext>
            </a:extLst>
          </p:cNvPr>
          <p:cNvSpPr txBox="1"/>
          <p:nvPr/>
        </p:nvSpPr>
        <p:spPr>
          <a:xfrm>
            <a:off x="304800" y="1524000"/>
            <a:ext cx="8610600" cy="1200329"/>
          </a:xfrm>
          <a:prstGeom prst="rect">
            <a:avLst/>
          </a:prstGeom>
          <a:noFill/>
        </p:spPr>
        <p:txBody>
          <a:bodyPr wrap="square">
            <a:spAutoFit/>
          </a:bodyPr>
          <a:lstStyle/>
          <a:p>
            <a:r>
              <a:rPr lang="en-US" sz="1800" dirty="0"/>
              <a:t>	A Machine Learning system </a:t>
            </a:r>
            <a:r>
              <a:rPr lang="en-US" sz="1800" b="1" dirty="0"/>
              <a:t>learns from historical data, builds the prediction models, and whenever it receives new data, predicts the output for it</a:t>
            </a:r>
            <a:r>
              <a:rPr lang="en-US" sz="1800" dirty="0"/>
              <a:t>. The accuracy of predicted output depends upon the amount of data, as the huge amount of data helps to build a better model which predicts the output more accurately</a:t>
            </a:r>
            <a:endParaRPr lang="en-US" dirty="0"/>
          </a:p>
        </p:txBody>
      </p:sp>
      <p:pic>
        <p:nvPicPr>
          <p:cNvPr id="5" name="Picture 4">
            <a:extLst>
              <a:ext uri="{FF2B5EF4-FFF2-40B4-BE49-F238E27FC236}">
                <a16:creationId xmlns:a16="http://schemas.microsoft.com/office/drawing/2014/main" id="{A6882EAA-C4C8-0378-1DA7-1A094B367865}"/>
              </a:ext>
            </a:extLst>
          </p:cNvPr>
          <p:cNvPicPr>
            <a:picLocks noChangeAspect="1"/>
          </p:cNvPicPr>
          <p:nvPr/>
        </p:nvPicPr>
        <p:blipFill>
          <a:blip r:embed="rId3"/>
          <a:stretch>
            <a:fillRect/>
          </a:stretch>
        </p:blipFill>
        <p:spPr>
          <a:xfrm>
            <a:off x="1599942" y="3352800"/>
            <a:ext cx="5944115" cy="1469263"/>
          </a:xfrm>
          <a:prstGeom prst="rect">
            <a:avLst/>
          </a:prstGeom>
        </p:spPr>
      </p:pic>
    </p:spTree>
    <p:extLst>
      <p:ext uri="{BB962C8B-B14F-4D97-AF65-F5344CB8AC3E}">
        <p14:creationId xmlns:p14="http://schemas.microsoft.com/office/powerpoint/2010/main" val="2813946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257800" cy="792162"/>
          </a:xfrm>
        </p:spPr>
        <p:txBody>
          <a:bodyPr>
            <a:normAutofit/>
          </a:bodyPr>
          <a:lstStyle/>
          <a:p>
            <a:pPr algn="l"/>
            <a:r>
              <a:rPr lang="en-US" sz="2800" b="1" dirty="0">
                <a:solidFill>
                  <a:srgbClr val="CC0000"/>
                </a:solidFill>
                <a:latin typeface="+mn-lt"/>
                <a:ea typeface="+mn-ea"/>
                <a:cs typeface="+mn-cs"/>
              </a:rPr>
              <a:t>Types of Machine Learning</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3" name="Picture 2">
            <a:extLst>
              <a:ext uri="{FF2B5EF4-FFF2-40B4-BE49-F238E27FC236}">
                <a16:creationId xmlns:a16="http://schemas.microsoft.com/office/drawing/2014/main" id="{0D55F219-6648-0426-9ABC-29BE71E919EA}"/>
              </a:ext>
            </a:extLst>
          </p:cNvPr>
          <p:cNvPicPr>
            <a:picLocks noChangeAspect="1"/>
          </p:cNvPicPr>
          <p:nvPr/>
        </p:nvPicPr>
        <p:blipFill>
          <a:blip r:embed="rId3"/>
          <a:stretch>
            <a:fillRect/>
          </a:stretch>
        </p:blipFill>
        <p:spPr>
          <a:xfrm>
            <a:off x="2247791" y="1865441"/>
            <a:ext cx="4648418" cy="3127117"/>
          </a:xfrm>
          <a:prstGeom prst="rect">
            <a:avLst/>
          </a:prstGeom>
        </p:spPr>
      </p:pic>
    </p:spTree>
    <p:extLst>
      <p:ext uri="{BB962C8B-B14F-4D97-AF65-F5344CB8AC3E}">
        <p14:creationId xmlns:p14="http://schemas.microsoft.com/office/powerpoint/2010/main" val="32010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257800" cy="792162"/>
          </a:xfrm>
        </p:spPr>
        <p:txBody>
          <a:bodyPr>
            <a:normAutofit/>
          </a:bodyPr>
          <a:lstStyle/>
          <a:p>
            <a:pPr algn="l"/>
            <a:r>
              <a:rPr lang="en-US" sz="2800" b="1" dirty="0">
                <a:solidFill>
                  <a:srgbClr val="CC0000"/>
                </a:solidFill>
                <a:latin typeface="+mn-lt"/>
                <a:ea typeface="+mn-ea"/>
                <a:cs typeface="+mn-cs"/>
              </a:rPr>
              <a:t>Machine Learning Life Cycle</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4">
            <a:extLst>
              <a:ext uri="{FF2B5EF4-FFF2-40B4-BE49-F238E27FC236}">
                <a16:creationId xmlns:a16="http://schemas.microsoft.com/office/drawing/2014/main" id="{740C7BDF-258B-5648-9EFA-D015A5AF7D21}"/>
              </a:ext>
            </a:extLst>
          </p:cNvPr>
          <p:cNvPicPr>
            <a:picLocks noChangeAspect="1"/>
          </p:cNvPicPr>
          <p:nvPr/>
        </p:nvPicPr>
        <p:blipFill>
          <a:blip r:embed="rId3"/>
          <a:stretch>
            <a:fillRect/>
          </a:stretch>
        </p:blipFill>
        <p:spPr>
          <a:xfrm>
            <a:off x="2224836" y="1523835"/>
            <a:ext cx="4694327" cy="3810330"/>
          </a:xfrm>
          <a:prstGeom prst="rect">
            <a:avLst/>
          </a:prstGeom>
        </p:spPr>
      </p:pic>
    </p:spTree>
    <p:extLst>
      <p:ext uri="{BB962C8B-B14F-4D97-AF65-F5344CB8AC3E}">
        <p14:creationId xmlns:p14="http://schemas.microsoft.com/office/powerpoint/2010/main" val="3380992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792162"/>
          </a:xfrm>
        </p:spPr>
        <p:txBody>
          <a:bodyPr>
            <a:normAutofit fontScale="90000"/>
          </a:bodyPr>
          <a:lstStyle/>
          <a:p>
            <a:pPr algn="l"/>
            <a:r>
              <a:rPr lang="en-US" sz="2800" b="1" dirty="0">
                <a:solidFill>
                  <a:srgbClr val="CC0000"/>
                </a:solidFill>
                <a:latin typeface="+mn-lt"/>
                <a:ea typeface="+mn-ea"/>
                <a:cs typeface="+mn-cs"/>
              </a:rPr>
              <a:t>Difference between AI &amp; ML</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p:cNvSpPr>
            <a:spLocks noGrp="1"/>
          </p:cNvSpPr>
          <p:nvPr>
            <p:ph idx="1"/>
          </p:nvPr>
        </p:nvSpPr>
        <p:spPr>
          <a:xfrm>
            <a:off x="287784" y="1371600"/>
            <a:ext cx="8458200" cy="1177476"/>
          </a:xfrm>
        </p:spPr>
        <p:txBody>
          <a:bodyPr>
            <a:normAutofit fontScale="70000" lnSpcReduction="20000"/>
          </a:bodyPr>
          <a:lstStyle/>
          <a:p>
            <a:r>
              <a:rPr lang="en-US" b="1" i="1" dirty="0"/>
              <a:t>AI is a bigger concept to create intelligent machines that can simulate human thinking capability and behavior, whereas, machine learning is an application or subset of AI that allows machines to learn from data without being programmed explicitly.</a:t>
            </a:r>
            <a:endParaRPr lang="en-US" b="1" dirty="0"/>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4730" y="3059341"/>
            <a:ext cx="3824308" cy="277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2935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792162"/>
          </a:xfrm>
        </p:spPr>
        <p:txBody>
          <a:bodyPr>
            <a:normAutofit/>
          </a:bodyPr>
          <a:lstStyle/>
          <a:p>
            <a:pPr algn="l"/>
            <a:r>
              <a:rPr lang="en-US" sz="2800" b="1" dirty="0">
                <a:solidFill>
                  <a:srgbClr val="CC0000"/>
                </a:solidFill>
                <a:latin typeface="+mn-lt"/>
                <a:ea typeface="+mn-ea"/>
                <a:cs typeface="+mn-cs"/>
              </a:rPr>
              <a:t>What is Deep Learning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7DA483E-3547-BB41-B5D1-A01DDF9BEB9D}"/>
              </a:ext>
            </a:extLst>
          </p:cNvPr>
          <p:cNvSpPr txBox="1"/>
          <p:nvPr/>
        </p:nvSpPr>
        <p:spPr>
          <a:xfrm>
            <a:off x="381000" y="1447800"/>
            <a:ext cx="8382000" cy="646331"/>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292929"/>
                </a:solidFill>
                <a:effectLst/>
                <a:latin typeface="charter"/>
              </a:rPr>
              <a:t>Deep Learning is a subset of Machine Learning, which on the other hand is a subset of Artificial Intelligence.</a:t>
            </a:r>
            <a:endParaRPr lang="en-US" b="1" dirty="0"/>
          </a:p>
        </p:txBody>
      </p:sp>
      <p:sp>
        <p:nvSpPr>
          <p:cNvPr id="11" name="TextBox 10">
            <a:extLst>
              <a:ext uri="{FF2B5EF4-FFF2-40B4-BE49-F238E27FC236}">
                <a16:creationId xmlns:a16="http://schemas.microsoft.com/office/drawing/2014/main" id="{0F731956-32BE-CB0A-F4D5-868979A3BFBC}"/>
              </a:ext>
            </a:extLst>
          </p:cNvPr>
          <p:cNvSpPr txBox="1"/>
          <p:nvPr/>
        </p:nvSpPr>
        <p:spPr>
          <a:xfrm>
            <a:off x="381000" y="2362200"/>
            <a:ext cx="8686800" cy="1200329"/>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292929"/>
                </a:solidFill>
                <a:effectLst/>
                <a:latin typeface="charter"/>
              </a:rPr>
              <a:t>Deep Learning is just a type of Machine Learning, inspired by the structure of a human brain. Deep learning algorithms attempt to draw similar conclusions as humans would by continually analyzing data with a given logical structure. To achieve this, deep learning uses a multi-layered structure of algorithms called neural networks</a:t>
            </a:r>
            <a:endParaRPr lang="en-US" b="1" dirty="0"/>
          </a:p>
        </p:txBody>
      </p:sp>
      <p:pic>
        <p:nvPicPr>
          <p:cNvPr id="10" name="Picture 9">
            <a:extLst>
              <a:ext uri="{FF2B5EF4-FFF2-40B4-BE49-F238E27FC236}">
                <a16:creationId xmlns:a16="http://schemas.microsoft.com/office/drawing/2014/main" id="{47BBAC2D-6F09-5096-21EB-39BBBC791563}"/>
              </a:ext>
            </a:extLst>
          </p:cNvPr>
          <p:cNvPicPr>
            <a:picLocks noChangeAspect="1"/>
          </p:cNvPicPr>
          <p:nvPr/>
        </p:nvPicPr>
        <p:blipFill>
          <a:blip r:embed="rId3"/>
          <a:stretch>
            <a:fillRect/>
          </a:stretch>
        </p:blipFill>
        <p:spPr>
          <a:xfrm>
            <a:off x="2066925" y="3924520"/>
            <a:ext cx="5010150" cy="1975431"/>
          </a:xfrm>
          <a:prstGeom prst="rect">
            <a:avLst/>
          </a:prstGeom>
        </p:spPr>
      </p:pic>
    </p:spTree>
    <p:extLst>
      <p:ext uri="{BB962C8B-B14F-4D97-AF65-F5344CB8AC3E}">
        <p14:creationId xmlns:p14="http://schemas.microsoft.com/office/powerpoint/2010/main" val="874422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24400" cy="792162"/>
          </a:xfrm>
        </p:spPr>
        <p:txBody>
          <a:bodyPr>
            <a:normAutofit/>
          </a:bodyPr>
          <a:lstStyle/>
          <a:p>
            <a:pPr algn="l"/>
            <a:r>
              <a:rPr lang="en-US" sz="2800" b="1" dirty="0">
                <a:solidFill>
                  <a:srgbClr val="CC0000"/>
                </a:solidFill>
                <a:latin typeface="+mn-lt"/>
                <a:ea typeface="+mn-ea"/>
                <a:cs typeface="+mn-cs"/>
              </a:rPr>
              <a:t>What is Artificial Intelligence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35D9A92-7EAA-57CC-98F9-266A19BC70B4}"/>
              </a:ext>
            </a:extLst>
          </p:cNvPr>
          <p:cNvSpPr txBox="1"/>
          <p:nvPr/>
        </p:nvSpPr>
        <p:spPr>
          <a:xfrm>
            <a:off x="491230" y="1371600"/>
            <a:ext cx="4572000" cy="369332"/>
          </a:xfrm>
          <a:prstGeom prst="rect">
            <a:avLst/>
          </a:prstGeom>
          <a:noFill/>
        </p:spPr>
        <p:txBody>
          <a:bodyPr wrap="square">
            <a:spAutoFit/>
          </a:bodyPr>
          <a:lstStyle/>
          <a:p>
            <a:pPr algn="l" fontAlgn="base"/>
            <a:r>
              <a:rPr lang="en-US" b="1" i="0" dirty="0">
                <a:solidFill>
                  <a:srgbClr val="333333"/>
                </a:solidFill>
                <a:effectLst/>
                <a:latin typeface="Georgia" panose="02040502050405020303" pitchFamily="18" charset="0"/>
              </a:rPr>
              <a:t>Google search</a:t>
            </a:r>
            <a:endParaRPr lang="en-US" b="1" i="0" cap="all" dirty="0">
              <a:solidFill>
                <a:srgbClr val="0693E3"/>
              </a:solidFill>
              <a:effectLst/>
              <a:latin typeface="Montserrat" panose="020B0604020202020204" pitchFamily="2" charset="0"/>
            </a:endParaRPr>
          </a:p>
        </p:txBody>
      </p:sp>
      <p:sp>
        <p:nvSpPr>
          <p:cNvPr id="14" name="TextBox 13">
            <a:extLst>
              <a:ext uri="{FF2B5EF4-FFF2-40B4-BE49-F238E27FC236}">
                <a16:creationId xmlns:a16="http://schemas.microsoft.com/office/drawing/2014/main" id="{8931FCD1-E483-158F-2077-5579CEA9AF18}"/>
              </a:ext>
            </a:extLst>
          </p:cNvPr>
          <p:cNvSpPr txBox="1"/>
          <p:nvPr/>
        </p:nvSpPr>
        <p:spPr>
          <a:xfrm>
            <a:off x="491230" y="1828800"/>
            <a:ext cx="8500369" cy="1477328"/>
          </a:xfrm>
          <a:prstGeom prst="rect">
            <a:avLst/>
          </a:prstGeom>
          <a:noFill/>
        </p:spPr>
        <p:txBody>
          <a:bodyPr wrap="square">
            <a:spAutoFit/>
          </a:bodyPr>
          <a:lstStyle/>
          <a:p>
            <a:r>
              <a:rPr lang="en-US" dirty="0"/>
              <a:t>	Search engines couldn’t scan the entire internet and deliver what you want without the </a:t>
            </a:r>
            <a:r>
              <a:rPr lang="en-US" b="1" dirty="0">
                <a:solidFill>
                  <a:srgbClr val="FF0000"/>
                </a:solidFill>
              </a:rPr>
              <a:t>assistance of artificial intelligence</a:t>
            </a:r>
            <a:r>
              <a:rPr lang="en-US" dirty="0"/>
              <a:t>. Those </a:t>
            </a:r>
            <a:r>
              <a:rPr lang="en-US" b="1" dirty="0">
                <a:solidFill>
                  <a:srgbClr val="FF0000"/>
                </a:solidFill>
              </a:rPr>
              <a:t>ads</a:t>
            </a:r>
            <a:r>
              <a:rPr lang="en-US" dirty="0"/>
              <a:t> that seem to follow you around? Yep, those are enabled by AI, are based on your </a:t>
            </a:r>
            <a:r>
              <a:rPr lang="en-US" b="1" dirty="0"/>
              <a:t>search history and are personalized </a:t>
            </a:r>
            <a:r>
              <a:rPr lang="en-US" dirty="0"/>
              <a:t>to you with the goal of getting items in front of you that the algorithms believe you will value.</a:t>
            </a:r>
          </a:p>
        </p:txBody>
      </p:sp>
      <p:sp>
        <p:nvSpPr>
          <p:cNvPr id="17" name="TextBox 16">
            <a:extLst>
              <a:ext uri="{FF2B5EF4-FFF2-40B4-BE49-F238E27FC236}">
                <a16:creationId xmlns:a16="http://schemas.microsoft.com/office/drawing/2014/main" id="{47EA0030-E2C9-DFF0-523F-A1DDA3EB704C}"/>
              </a:ext>
            </a:extLst>
          </p:cNvPr>
          <p:cNvSpPr txBox="1"/>
          <p:nvPr/>
        </p:nvSpPr>
        <p:spPr>
          <a:xfrm>
            <a:off x="491230" y="3608774"/>
            <a:ext cx="4572000" cy="369332"/>
          </a:xfrm>
          <a:prstGeom prst="rect">
            <a:avLst/>
          </a:prstGeom>
          <a:noFill/>
        </p:spPr>
        <p:txBody>
          <a:bodyPr wrap="square">
            <a:spAutoFit/>
          </a:bodyPr>
          <a:lstStyle/>
          <a:p>
            <a:r>
              <a:rPr lang="en-US" b="1" i="0" dirty="0">
                <a:solidFill>
                  <a:srgbClr val="333333"/>
                </a:solidFill>
                <a:effectLst/>
                <a:latin typeface="Georgia" panose="02040502050405020303" pitchFamily="18" charset="0"/>
              </a:rPr>
              <a:t>Open your phone with face ID</a:t>
            </a:r>
            <a:endParaRPr lang="en-US" dirty="0"/>
          </a:p>
        </p:txBody>
      </p:sp>
      <p:sp>
        <p:nvSpPr>
          <p:cNvPr id="18" name="TextBox 17">
            <a:extLst>
              <a:ext uri="{FF2B5EF4-FFF2-40B4-BE49-F238E27FC236}">
                <a16:creationId xmlns:a16="http://schemas.microsoft.com/office/drawing/2014/main" id="{21BE731E-4C4A-9845-97F5-A8D96C4BFF3E}"/>
              </a:ext>
            </a:extLst>
          </p:cNvPr>
          <p:cNvSpPr txBox="1"/>
          <p:nvPr/>
        </p:nvSpPr>
        <p:spPr>
          <a:xfrm>
            <a:off x="491230" y="4072568"/>
            <a:ext cx="8119370" cy="1754326"/>
          </a:xfrm>
          <a:prstGeom prst="rect">
            <a:avLst/>
          </a:prstGeom>
          <a:noFill/>
        </p:spPr>
        <p:txBody>
          <a:bodyPr wrap="square">
            <a:spAutoFit/>
          </a:bodyPr>
          <a:lstStyle/>
          <a:p>
            <a:r>
              <a:rPr lang="en-US" dirty="0"/>
              <a:t>		 Apple’s </a:t>
            </a:r>
            <a:r>
              <a:rPr lang="en-US" b="1" dirty="0" err="1">
                <a:solidFill>
                  <a:srgbClr val="FF0000"/>
                </a:solidFill>
              </a:rPr>
              <a:t>FaceID</a:t>
            </a:r>
            <a:r>
              <a:rPr lang="en-US" dirty="0"/>
              <a:t> can see in 3D. It lights up your face and places </a:t>
            </a:r>
            <a:r>
              <a:rPr lang="en-US" b="1" dirty="0">
                <a:solidFill>
                  <a:srgbClr val="FF0000"/>
                </a:solidFill>
              </a:rPr>
              <a:t>30,000 invisible infrared dots</a:t>
            </a:r>
            <a:r>
              <a:rPr lang="en-US" dirty="0"/>
              <a:t> on it and captures an image. It then uses machine learning algorithms to compare the scan of your face with what it has stored about your face to determine if the person trying to unlock the phone is you or not.</a:t>
            </a:r>
          </a:p>
          <a:p>
            <a:r>
              <a:rPr lang="en-US" dirty="0"/>
              <a:t> </a:t>
            </a:r>
          </a:p>
          <a:p>
            <a:r>
              <a:rPr lang="en-US" dirty="0"/>
              <a:t>	Apple states the chance of fooling </a:t>
            </a:r>
            <a:r>
              <a:rPr lang="en-US" dirty="0" err="1"/>
              <a:t>FaceID</a:t>
            </a:r>
            <a:r>
              <a:rPr lang="en-US" dirty="0"/>
              <a:t> is one in a million. </a:t>
            </a:r>
          </a:p>
        </p:txBody>
      </p:sp>
    </p:spTree>
    <p:extLst>
      <p:ext uri="{BB962C8B-B14F-4D97-AF65-F5344CB8AC3E}">
        <p14:creationId xmlns:p14="http://schemas.microsoft.com/office/powerpoint/2010/main" val="1795497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Deep Learning Use Cases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7885C99-4EC8-4297-156C-F73DE4E893C0}"/>
              </a:ext>
            </a:extLst>
          </p:cNvPr>
          <p:cNvPicPr>
            <a:picLocks noChangeAspect="1"/>
          </p:cNvPicPr>
          <p:nvPr/>
        </p:nvPicPr>
        <p:blipFill>
          <a:blip r:embed="rId3"/>
          <a:stretch>
            <a:fillRect/>
          </a:stretch>
        </p:blipFill>
        <p:spPr>
          <a:xfrm>
            <a:off x="1524000" y="1752600"/>
            <a:ext cx="5705475" cy="3571875"/>
          </a:xfrm>
          <a:prstGeom prst="rect">
            <a:avLst/>
          </a:prstGeom>
        </p:spPr>
      </p:pic>
    </p:spTree>
    <p:extLst>
      <p:ext uri="{BB962C8B-B14F-4D97-AF65-F5344CB8AC3E}">
        <p14:creationId xmlns:p14="http://schemas.microsoft.com/office/powerpoint/2010/main" val="1705177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Deep Learning Use Cases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EBF9CBB-8021-6886-BB3D-88191B8D555D}"/>
              </a:ext>
            </a:extLst>
          </p:cNvPr>
          <p:cNvPicPr>
            <a:picLocks noChangeAspect="1"/>
          </p:cNvPicPr>
          <p:nvPr/>
        </p:nvPicPr>
        <p:blipFill>
          <a:blip r:embed="rId3"/>
          <a:stretch>
            <a:fillRect/>
          </a:stretch>
        </p:blipFill>
        <p:spPr>
          <a:xfrm>
            <a:off x="1447800" y="1676400"/>
            <a:ext cx="5715000" cy="3838575"/>
          </a:xfrm>
          <a:prstGeom prst="rect">
            <a:avLst/>
          </a:prstGeom>
        </p:spPr>
      </p:pic>
    </p:spTree>
    <p:extLst>
      <p:ext uri="{BB962C8B-B14F-4D97-AF65-F5344CB8AC3E}">
        <p14:creationId xmlns:p14="http://schemas.microsoft.com/office/powerpoint/2010/main" val="1020945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fontScale="90000"/>
          </a:bodyPr>
          <a:lstStyle/>
          <a:p>
            <a:pPr algn="l"/>
            <a:r>
              <a:rPr lang="en-US" sz="2800" b="1" dirty="0">
                <a:solidFill>
                  <a:srgbClr val="CC0000"/>
                </a:solidFill>
                <a:latin typeface="+mn-lt"/>
                <a:ea typeface="+mn-ea"/>
                <a:cs typeface="+mn-cs"/>
              </a:rPr>
              <a:t>Deep Learning Vs. Machine Learning</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8B0A59B-8E12-17F7-8876-BA057DA0B6B5}"/>
              </a:ext>
            </a:extLst>
          </p:cNvPr>
          <p:cNvPicPr>
            <a:picLocks noChangeAspect="1"/>
          </p:cNvPicPr>
          <p:nvPr/>
        </p:nvPicPr>
        <p:blipFill>
          <a:blip r:embed="rId3"/>
          <a:stretch>
            <a:fillRect/>
          </a:stretch>
        </p:blipFill>
        <p:spPr>
          <a:xfrm>
            <a:off x="597694" y="1447800"/>
            <a:ext cx="7948612" cy="4221391"/>
          </a:xfrm>
          <a:prstGeom prst="rect">
            <a:avLst/>
          </a:prstGeom>
        </p:spPr>
      </p:pic>
    </p:spTree>
    <p:extLst>
      <p:ext uri="{BB962C8B-B14F-4D97-AF65-F5344CB8AC3E}">
        <p14:creationId xmlns:p14="http://schemas.microsoft.com/office/powerpoint/2010/main" val="1271283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Which one to Select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3">
            <a:extLst>
              <a:ext uri="{FF2B5EF4-FFF2-40B4-BE49-F238E27FC236}">
                <a16:creationId xmlns:a16="http://schemas.microsoft.com/office/drawing/2014/main" id="{7D26D22B-EA84-624F-5CA4-009EE1D37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1502915"/>
            <a:ext cx="4800600" cy="421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4610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What is NLP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83DDB0C-2ADB-45E7-B712-532434D6CC67}"/>
              </a:ext>
            </a:extLst>
          </p:cNvPr>
          <p:cNvPicPr>
            <a:picLocks noChangeAspect="1"/>
          </p:cNvPicPr>
          <p:nvPr/>
        </p:nvPicPr>
        <p:blipFill>
          <a:blip r:embed="rId3"/>
          <a:stretch>
            <a:fillRect/>
          </a:stretch>
        </p:blipFill>
        <p:spPr>
          <a:xfrm>
            <a:off x="457200" y="2286000"/>
            <a:ext cx="2890831" cy="2394426"/>
          </a:xfrm>
          <a:prstGeom prst="rect">
            <a:avLst/>
          </a:prstGeom>
        </p:spPr>
      </p:pic>
      <p:sp>
        <p:nvSpPr>
          <p:cNvPr id="8" name="TextBox 7">
            <a:extLst>
              <a:ext uri="{FF2B5EF4-FFF2-40B4-BE49-F238E27FC236}">
                <a16:creationId xmlns:a16="http://schemas.microsoft.com/office/drawing/2014/main" id="{51FB9938-3271-6634-73DE-9D317BE3D907}"/>
              </a:ext>
            </a:extLst>
          </p:cNvPr>
          <p:cNvSpPr txBox="1"/>
          <p:nvPr/>
        </p:nvSpPr>
        <p:spPr>
          <a:xfrm>
            <a:off x="3962400" y="1859339"/>
            <a:ext cx="4953000" cy="3693319"/>
          </a:xfrm>
          <a:prstGeom prst="rect">
            <a:avLst/>
          </a:prstGeom>
          <a:noFill/>
        </p:spPr>
        <p:txBody>
          <a:bodyPr wrap="square">
            <a:spAutoFit/>
          </a:bodyPr>
          <a:lstStyle/>
          <a:p>
            <a:pPr marL="285750" indent="-285750">
              <a:buFont typeface="Arial" panose="020B0604020202020204" pitchFamily="34" charset="0"/>
              <a:buChar char="•"/>
            </a:pPr>
            <a:r>
              <a:rPr lang="en-US" dirty="0"/>
              <a:t>NLP stands for </a:t>
            </a:r>
            <a:r>
              <a:rPr lang="en-US" b="1" dirty="0"/>
              <a:t>Natural Language Processing</a:t>
            </a:r>
            <a:r>
              <a:rPr lang="en-US" dirty="0"/>
              <a:t>, which is a part of Computer Science, Human language, and Artificial Intelligence.</a:t>
            </a:r>
          </a:p>
          <a:p>
            <a:endParaRPr lang="en-US" dirty="0"/>
          </a:p>
          <a:p>
            <a:pPr marL="285750" indent="-285750">
              <a:buFont typeface="Arial" panose="020B0604020202020204" pitchFamily="34" charset="0"/>
              <a:buChar char="•"/>
            </a:pPr>
            <a:r>
              <a:rPr lang="en-US" dirty="0"/>
              <a:t> It is the technology that is used by machines to understand, analyze, manipulate, and interpret human's languages.</a:t>
            </a:r>
          </a:p>
          <a:p>
            <a:endParaRPr lang="en-US" dirty="0"/>
          </a:p>
          <a:p>
            <a:pPr marL="285750" indent="-285750">
              <a:buFont typeface="Arial" panose="020B0604020202020204" pitchFamily="34" charset="0"/>
              <a:buChar char="•"/>
            </a:pPr>
            <a:r>
              <a:rPr lang="en-US" dirty="0"/>
              <a:t> It helps developers to organize knowledge for performing tasks such as translation, automatic summarization, Named Entity Recognition (NER), speech recognition, relationship extraction, and topic segmentation.</a:t>
            </a:r>
          </a:p>
        </p:txBody>
      </p:sp>
    </p:spTree>
    <p:extLst>
      <p:ext uri="{BB962C8B-B14F-4D97-AF65-F5344CB8AC3E}">
        <p14:creationId xmlns:p14="http://schemas.microsoft.com/office/powerpoint/2010/main" val="3607435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Natural Language Processing</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8B91BA8-B322-3950-3AD9-9438706F69DE}"/>
              </a:ext>
            </a:extLst>
          </p:cNvPr>
          <p:cNvPicPr>
            <a:picLocks noChangeAspect="1"/>
          </p:cNvPicPr>
          <p:nvPr/>
        </p:nvPicPr>
        <p:blipFill>
          <a:blip r:embed="rId3"/>
          <a:stretch>
            <a:fillRect/>
          </a:stretch>
        </p:blipFill>
        <p:spPr>
          <a:xfrm>
            <a:off x="571500" y="2172075"/>
            <a:ext cx="8001000" cy="2513850"/>
          </a:xfrm>
          <a:prstGeom prst="rect">
            <a:avLst/>
          </a:prstGeom>
        </p:spPr>
      </p:pic>
    </p:spTree>
    <p:extLst>
      <p:ext uri="{BB962C8B-B14F-4D97-AF65-F5344CB8AC3E}">
        <p14:creationId xmlns:p14="http://schemas.microsoft.com/office/powerpoint/2010/main" val="2038427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NLP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59B4781-D79F-49F7-6CD3-6E5CC7D315B0}"/>
              </a:ext>
            </a:extLst>
          </p:cNvPr>
          <p:cNvSpPr txBox="1"/>
          <p:nvPr/>
        </p:nvSpPr>
        <p:spPr>
          <a:xfrm>
            <a:off x="457200" y="1600200"/>
            <a:ext cx="4572000" cy="369332"/>
          </a:xfrm>
          <a:prstGeom prst="rect">
            <a:avLst/>
          </a:prstGeom>
          <a:noFill/>
        </p:spPr>
        <p:txBody>
          <a:bodyPr wrap="square">
            <a:spAutoFit/>
          </a:bodyPr>
          <a:lstStyle/>
          <a:p>
            <a:r>
              <a:rPr lang="en-US" b="1" i="0" dirty="0">
                <a:solidFill>
                  <a:srgbClr val="333333"/>
                </a:solidFill>
                <a:effectLst/>
                <a:latin typeface="inter-bold"/>
              </a:rPr>
              <a:t>Machine Translation</a:t>
            </a:r>
            <a:endParaRPr lang="en-US" dirty="0"/>
          </a:p>
        </p:txBody>
      </p:sp>
      <p:pic>
        <p:nvPicPr>
          <p:cNvPr id="5" name="Picture 4">
            <a:extLst>
              <a:ext uri="{FF2B5EF4-FFF2-40B4-BE49-F238E27FC236}">
                <a16:creationId xmlns:a16="http://schemas.microsoft.com/office/drawing/2014/main" id="{7F5BC4CF-E432-405A-5759-5F775B9EEF0F}"/>
              </a:ext>
            </a:extLst>
          </p:cNvPr>
          <p:cNvPicPr>
            <a:picLocks noChangeAspect="1"/>
          </p:cNvPicPr>
          <p:nvPr/>
        </p:nvPicPr>
        <p:blipFill>
          <a:blip r:embed="rId3"/>
          <a:stretch>
            <a:fillRect/>
          </a:stretch>
        </p:blipFill>
        <p:spPr>
          <a:xfrm>
            <a:off x="457200" y="2295047"/>
            <a:ext cx="3048000" cy="1123156"/>
          </a:xfrm>
          <a:prstGeom prst="rect">
            <a:avLst/>
          </a:prstGeom>
        </p:spPr>
      </p:pic>
      <p:sp>
        <p:nvSpPr>
          <p:cNvPr id="10" name="TextBox 9">
            <a:extLst>
              <a:ext uri="{FF2B5EF4-FFF2-40B4-BE49-F238E27FC236}">
                <a16:creationId xmlns:a16="http://schemas.microsoft.com/office/drawing/2014/main" id="{006694C5-B72F-0F61-330C-2210DBBC520F}"/>
              </a:ext>
            </a:extLst>
          </p:cNvPr>
          <p:cNvSpPr txBox="1"/>
          <p:nvPr/>
        </p:nvSpPr>
        <p:spPr>
          <a:xfrm>
            <a:off x="457200" y="3779968"/>
            <a:ext cx="2590800" cy="369332"/>
          </a:xfrm>
          <a:prstGeom prst="rect">
            <a:avLst/>
          </a:prstGeom>
          <a:noFill/>
        </p:spPr>
        <p:txBody>
          <a:bodyPr wrap="square">
            <a:spAutoFit/>
          </a:bodyPr>
          <a:lstStyle/>
          <a:p>
            <a:r>
              <a:rPr lang="en-US" b="1" i="0" dirty="0">
                <a:solidFill>
                  <a:srgbClr val="333333"/>
                </a:solidFill>
                <a:effectLst/>
                <a:latin typeface="inter-bold"/>
              </a:rPr>
              <a:t>Spelling correction</a:t>
            </a:r>
            <a:endParaRPr lang="en-US" dirty="0"/>
          </a:p>
        </p:txBody>
      </p:sp>
      <p:pic>
        <p:nvPicPr>
          <p:cNvPr id="11" name="Picture 10">
            <a:extLst>
              <a:ext uri="{FF2B5EF4-FFF2-40B4-BE49-F238E27FC236}">
                <a16:creationId xmlns:a16="http://schemas.microsoft.com/office/drawing/2014/main" id="{27016128-7661-7BA5-5FA9-2DB2CFA2FAC9}"/>
              </a:ext>
            </a:extLst>
          </p:cNvPr>
          <p:cNvPicPr>
            <a:picLocks noChangeAspect="1"/>
          </p:cNvPicPr>
          <p:nvPr/>
        </p:nvPicPr>
        <p:blipFill>
          <a:blip r:embed="rId4"/>
          <a:stretch>
            <a:fillRect/>
          </a:stretch>
        </p:blipFill>
        <p:spPr>
          <a:xfrm>
            <a:off x="457201" y="4648200"/>
            <a:ext cx="3048000" cy="1104900"/>
          </a:xfrm>
          <a:prstGeom prst="rect">
            <a:avLst/>
          </a:prstGeom>
        </p:spPr>
      </p:pic>
      <p:sp>
        <p:nvSpPr>
          <p:cNvPr id="13" name="TextBox 12">
            <a:extLst>
              <a:ext uri="{FF2B5EF4-FFF2-40B4-BE49-F238E27FC236}">
                <a16:creationId xmlns:a16="http://schemas.microsoft.com/office/drawing/2014/main" id="{66180FB6-D642-AC87-3753-0A05B1B764EF}"/>
              </a:ext>
            </a:extLst>
          </p:cNvPr>
          <p:cNvSpPr txBox="1"/>
          <p:nvPr/>
        </p:nvSpPr>
        <p:spPr>
          <a:xfrm>
            <a:off x="5486400" y="1600200"/>
            <a:ext cx="4572000" cy="369332"/>
          </a:xfrm>
          <a:prstGeom prst="rect">
            <a:avLst/>
          </a:prstGeom>
          <a:noFill/>
        </p:spPr>
        <p:txBody>
          <a:bodyPr wrap="square">
            <a:spAutoFit/>
          </a:bodyPr>
          <a:lstStyle/>
          <a:p>
            <a:r>
              <a:rPr lang="en-US" b="1" i="0" dirty="0">
                <a:solidFill>
                  <a:srgbClr val="333333"/>
                </a:solidFill>
                <a:effectLst/>
                <a:latin typeface="inter-bold"/>
              </a:rPr>
              <a:t>Spam Detection</a:t>
            </a:r>
            <a:endParaRPr lang="en-US" dirty="0"/>
          </a:p>
        </p:txBody>
      </p:sp>
      <p:pic>
        <p:nvPicPr>
          <p:cNvPr id="14" name="Picture 13">
            <a:extLst>
              <a:ext uri="{FF2B5EF4-FFF2-40B4-BE49-F238E27FC236}">
                <a16:creationId xmlns:a16="http://schemas.microsoft.com/office/drawing/2014/main" id="{9011DA29-DD0E-F2D0-E291-346A335FB735}"/>
              </a:ext>
            </a:extLst>
          </p:cNvPr>
          <p:cNvPicPr>
            <a:picLocks noChangeAspect="1"/>
          </p:cNvPicPr>
          <p:nvPr/>
        </p:nvPicPr>
        <p:blipFill>
          <a:blip r:embed="rId5"/>
          <a:stretch>
            <a:fillRect/>
          </a:stretch>
        </p:blipFill>
        <p:spPr>
          <a:xfrm>
            <a:off x="5148494" y="2295047"/>
            <a:ext cx="2776306" cy="1133953"/>
          </a:xfrm>
          <a:prstGeom prst="rect">
            <a:avLst/>
          </a:prstGeom>
        </p:spPr>
      </p:pic>
      <p:sp>
        <p:nvSpPr>
          <p:cNvPr id="16" name="TextBox 15">
            <a:extLst>
              <a:ext uri="{FF2B5EF4-FFF2-40B4-BE49-F238E27FC236}">
                <a16:creationId xmlns:a16="http://schemas.microsoft.com/office/drawing/2014/main" id="{838C8746-9BE5-6FD6-C480-05284756CF64}"/>
              </a:ext>
            </a:extLst>
          </p:cNvPr>
          <p:cNvSpPr txBox="1"/>
          <p:nvPr/>
        </p:nvSpPr>
        <p:spPr>
          <a:xfrm>
            <a:off x="5638800" y="3754515"/>
            <a:ext cx="4572000" cy="369332"/>
          </a:xfrm>
          <a:prstGeom prst="rect">
            <a:avLst/>
          </a:prstGeom>
          <a:noFill/>
        </p:spPr>
        <p:txBody>
          <a:bodyPr wrap="square">
            <a:spAutoFit/>
          </a:bodyPr>
          <a:lstStyle/>
          <a:p>
            <a:r>
              <a:rPr lang="en-US" b="1" i="0" dirty="0">
                <a:solidFill>
                  <a:srgbClr val="333333"/>
                </a:solidFill>
                <a:effectLst/>
                <a:latin typeface="inter-bold"/>
              </a:rPr>
              <a:t>Sentiment Analysis</a:t>
            </a:r>
            <a:endParaRPr lang="en-US" dirty="0"/>
          </a:p>
        </p:txBody>
      </p:sp>
      <p:pic>
        <p:nvPicPr>
          <p:cNvPr id="17" name="Picture 16">
            <a:extLst>
              <a:ext uri="{FF2B5EF4-FFF2-40B4-BE49-F238E27FC236}">
                <a16:creationId xmlns:a16="http://schemas.microsoft.com/office/drawing/2014/main" id="{6172AF6A-51B8-2BC8-9AE0-A89ACE4512F8}"/>
              </a:ext>
            </a:extLst>
          </p:cNvPr>
          <p:cNvPicPr>
            <a:picLocks noChangeAspect="1"/>
          </p:cNvPicPr>
          <p:nvPr/>
        </p:nvPicPr>
        <p:blipFill>
          <a:blip r:embed="rId6"/>
          <a:stretch>
            <a:fillRect/>
          </a:stretch>
        </p:blipFill>
        <p:spPr>
          <a:xfrm>
            <a:off x="5148493" y="4566363"/>
            <a:ext cx="2991075" cy="1104900"/>
          </a:xfrm>
          <a:prstGeom prst="rect">
            <a:avLst/>
          </a:prstGeom>
        </p:spPr>
      </p:pic>
    </p:spTree>
    <p:extLst>
      <p:ext uri="{BB962C8B-B14F-4D97-AF65-F5344CB8AC3E}">
        <p14:creationId xmlns:p14="http://schemas.microsoft.com/office/powerpoint/2010/main" val="42549722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NLP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2943710-195C-0D7B-C5EF-3884FCB3040F}"/>
              </a:ext>
            </a:extLst>
          </p:cNvPr>
          <p:cNvSpPr txBox="1"/>
          <p:nvPr/>
        </p:nvSpPr>
        <p:spPr>
          <a:xfrm>
            <a:off x="529701" y="1632466"/>
            <a:ext cx="4572000" cy="369332"/>
          </a:xfrm>
          <a:prstGeom prst="rect">
            <a:avLst/>
          </a:prstGeom>
          <a:noFill/>
        </p:spPr>
        <p:txBody>
          <a:bodyPr wrap="square">
            <a:spAutoFit/>
          </a:bodyPr>
          <a:lstStyle/>
          <a:p>
            <a:r>
              <a:rPr lang="en-US" b="1" i="0" dirty="0">
                <a:solidFill>
                  <a:srgbClr val="333333"/>
                </a:solidFill>
                <a:effectLst/>
                <a:latin typeface="inter-bold"/>
              </a:rPr>
              <a:t>Speech Recognition</a:t>
            </a:r>
            <a:endParaRPr lang="en-US" dirty="0"/>
          </a:p>
        </p:txBody>
      </p:sp>
      <p:sp>
        <p:nvSpPr>
          <p:cNvPr id="18" name="TextBox 17">
            <a:extLst>
              <a:ext uri="{FF2B5EF4-FFF2-40B4-BE49-F238E27FC236}">
                <a16:creationId xmlns:a16="http://schemas.microsoft.com/office/drawing/2014/main" id="{AC6D3C79-4661-7BD3-6CBF-B6BF546354DF}"/>
              </a:ext>
            </a:extLst>
          </p:cNvPr>
          <p:cNvSpPr txBox="1"/>
          <p:nvPr/>
        </p:nvSpPr>
        <p:spPr>
          <a:xfrm>
            <a:off x="533400" y="2209800"/>
            <a:ext cx="4572000" cy="369332"/>
          </a:xfrm>
          <a:prstGeom prst="rect">
            <a:avLst/>
          </a:prstGeom>
          <a:noFill/>
        </p:spPr>
        <p:txBody>
          <a:bodyPr wrap="square">
            <a:spAutoFit/>
          </a:bodyPr>
          <a:lstStyle/>
          <a:p>
            <a:r>
              <a:rPr lang="en-US" b="1" dirty="0">
                <a:solidFill>
                  <a:srgbClr val="333333"/>
                </a:solidFill>
                <a:latin typeface="inter-bold"/>
              </a:rPr>
              <a:t>Social Media Monitoring</a:t>
            </a:r>
          </a:p>
        </p:txBody>
      </p:sp>
      <p:sp>
        <p:nvSpPr>
          <p:cNvPr id="20" name="TextBox 19">
            <a:extLst>
              <a:ext uri="{FF2B5EF4-FFF2-40B4-BE49-F238E27FC236}">
                <a16:creationId xmlns:a16="http://schemas.microsoft.com/office/drawing/2014/main" id="{09DFC5F7-CD36-1B69-090D-DB9F66416823}"/>
              </a:ext>
            </a:extLst>
          </p:cNvPr>
          <p:cNvSpPr txBox="1"/>
          <p:nvPr/>
        </p:nvSpPr>
        <p:spPr>
          <a:xfrm>
            <a:off x="533400" y="2743200"/>
            <a:ext cx="4572000" cy="369332"/>
          </a:xfrm>
          <a:prstGeom prst="rect">
            <a:avLst/>
          </a:prstGeom>
          <a:noFill/>
        </p:spPr>
        <p:txBody>
          <a:bodyPr wrap="square">
            <a:spAutoFit/>
          </a:bodyPr>
          <a:lstStyle/>
          <a:p>
            <a:r>
              <a:rPr lang="en-US" b="1" dirty="0">
                <a:solidFill>
                  <a:srgbClr val="333333"/>
                </a:solidFill>
                <a:latin typeface="inter-bold"/>
              </a:rPr>
              <a:t>Chatbots</a:t>
            </a:r>
          </a:p>
        </p:txBody>
      </p:sp>
      <p:sp>
        <p:nvSpPr>
          <p:cNvPr id="21" name="TextBox 20">
            <a:extLst>
              <a:ext uri="{FF2B5EF4-FFF2-40B4-BE49-F238E27FC236}">
                <a16:creationId xmlns:a16="http://schemas.microsoft.com/office/drawing/2014/main" id="{21A1B5BA-6191-4879-7A72-BD3960C5C516}"/>
              </a:ext>
            </a:extLst>
          </p:cNvPr>
          <p:cNvSpPr txBox="1"/>
          <p:nvPr/>
        </p:nvSpPr>
        <p:spPr>
          <a:xfrm>
            <a:off x="535619" y="3276600"/>
            <a:ext cx="4572000" cy="369332"/>
          </a:xfrm>
          <a:prstGeom prst="rect">
            <a:avLst/>
          </a:prstGeom>
          <a:noFill/>
        </p:spPr>
        <p:txBody>
          <a:bodyPr wrap="square">
            <a:spAutoFit/>
          </a:bodyPr>
          <a:lstStyle/>
          <a:p>
            <a:r>
              <a:rPr lang="en-US" b="1" i="0" dirty="0">
                <a:solidFill>
                  <a:srgbClr val="333333"/>
                </a:solidFill>
                <a:effectLst/>
                <a:latin typeface="inter-bold"/>
              </a:rPr>
              <a:t>Question Answering</a:t>
            </a:r>
            <a:endParaRPr lang="en-US" dirty="0"/>
          </a:p>
        </p:txBody>
      </p:sp>
      <p:sp>
        <p:nvSpPr>
          <p:cNvPr id="23" name="TextBox 22">
            <a:extLst>
              <a:ext uri="{FF2B5EF4-FFF2-40B4-BE49-F238E27FC236}">
                <a16:creationId xmlns:a16="http://schemas.microsoft.com/office/drawing/2014/main" id="{0F50DD42-EAFC-3F9B-104A-5DBDC736BEF4}"/>
              </a:ext>
            </a:extLst>
          </p:cNvPr>
          <p:cNvSpPr txBox="1"/>
          <p:nvPr/>
        </p:nvSpPr>
        <p:spPr>
          <a:xfrm>
            <a:off x="529701" y="3897868"/>
            <a:ext cx="4572000" cy="369332"/>
          </a:xfrm>
          <a:prstGeom prst="rect">
            <a:avLst/>
          </a:prstGeom>
          <a:noFill/>
        </p:spPr>
        <p:txBody>
          <a:bodyPr wrap="square">
            <a:spAutoFit/>
          </a:bodyPr>
          <a:lstStyle/>
          <a:p>
            <a:r>
              <a:rPr lang="en-US" b="1" i="0" dirty="0">
                <a:solidFill>
                  <a:srgbClr val="333333"/>
                </a:solidFill>
                <a:effectLst/>
                <a:latin typeface="inter-bold"/>
              </a:rPr>
              <a:t>Information extraction</a:t>
            </a:r>
            <a:endParaRPr lang="en-US" dirty="0"/>
          </a:p>
        </p:txBody>
      </p:sp>
    </p:spTree>
    <p:extLst>
      <p:ext uri="{BB962C8B-B14F-4D97-AF65-F5344CB8AC3E}">
        <p14:creationId xmlns:p14="http://schemas.microsoft.com/office/powerpoint/2010/main" val="1772203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Natural Language Processing</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1CE9080-F5E1-71E0-FA8D-0B8097271FC8}"/>
              </a:ext>
            </a:extLst>
          </p:cNvPr>
          <p:cNvPicPr>
            <a:picLocks noChangeAspect="1"/>
          </p:cNvPicPr>
          <p:nvPr/>
        </p:nvPicPr>
        <p:blipFill>
          <a:blip r:embed="rId3"/>
          <a:stretch>
            <a:fillRect/>
          </a:stretch>
        </p:blipFill>
        <p:spPr>
          <a:xfrm>
            <a:off x="762000" y="2719140"/>
            <a:ext cx="7620000" cy="1419720"/>
          </a:xfrm>
          <a:prstGeom prst="rect">
            <a:avLst/>
          </a:prstGeom>
        </p:spPr>
      </p:pic>
    </p:spTree>
    <p:extLst>
      <p:ext uri="{BB962C8B-B14F-4D97-AF65-F5344CB8AC3E}">
        <p14:creationId xmlns:p14="http://schemas.microsoft.com/office/powerpoint/2010/main" val="3035758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What is Computer Vision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23C44A5-D0B4-0AD6-5459-B53E185478FE}"/>
              </a:ext>
            </a:extLst>
          </p:cNvPr>
          <p:cNvPicPr>
            <a:picLocks noChangeAspect="1"/>
          </p:cNvPicPr>
          <p:nvPr/>
        </p:nvPicPr>
        <p:blipFill>
          <a:blip r:embed="rId3"/>
          <a:stretch>
            <a:fillRect/>
          </a:stretch>
        </p:blipFill>
        <p:spPr>
          <a:xfrm>
            <a:off x="2324100" y="1676400"/>
            <a:ext cx="4495800" cy="2427732"/>
          </a:xfrm>
          <a:prstGeom prst="rect">
            <a:avLst/>
          </a:prstGeom>
        </p:spPr>
      </p:pic>
      <p:sp>
        <p:nvSpPr>
          <p:cNvPr id="11" name="TextBox 10">
            <a:extLst>
              <a:ext uri="{FF2B5EF4-FFF2-40B4-BE49-F238E27FC236}">
                <a16:creationId xmlns:a16="http://schemas.microsoft.com/office/drawing/2014/main" id="{1E5AA4FF-1057-B63B-290F-B2EA57F561E7}"/>
              </a:ext>
            </a:extLst>
          </p:cNvPr>
          <p:cNvSpPr txBox="1"/>
          <p:nvPr/>
        </p:nvSpPr>
        <p:spPr>
          <a:xfrm>
            <a:off x="342900" y="4495800"/>
            <a:ext cx="8458200" cy="1200329"/>
          </a:xfrm>
          <a:prstGeom prst="rect">
            <a:avLst/>
          </a:prstGeom>
          <a:noFill/>
        </p:spPr>
        <p:txBody>
          <a:bodyPr wrap="square">
            <a:spAutoFit/>
          </a:bodyPr>
          <a:lstStyle/>
          <a:p>
            <a:r>
              <a:rPr lang="en-US" b="1" i="0" dirty="0">
                <a:solidFill>
                  <a:srgbClr val="292929"/>
                </a:solidFill>
                <a:effectLst/>
                <a:latin typeface="charter"/>
              </a:rPr>
              <a:t>Computer vision is a field of </a:t>
            </a:r>
            <a:r>
              <a:rPr lang="en-US" b="1" i="0" u="sng" dirty="0">
                <a:effectLst/>
                <a:latin typeface="charter"/>
                <a:hlinkClick r:id="rId4"/>
              </a:rPr>
              <a:t>artificial intelligence</a:t>
            </a:r>
            <a:r>
              <a:rPr lang="en-US" b="1" i="0" dirty="0">
                <a:solidFill>
                  <a:srgbClr val="292929"/>
                </a:solidFill>
                <a:effectLst/>
                <a:latin typeface="charter"/>
              </a:rPr>
              <a:t> that trains computers to interpret and understand the visual world. Machines can accurately identify and locate objects then react to what they “see” using digital images from cameras, videos, and deep learning models.</a:t>
            </a:r>
            <a:endParaRPr lang="en-US" b="1" dirty="0"/>
          </a:p>
        </p:txBody>
      </p:sp>
    </p:spTree>
    <p:extLst>
      <p:ext uri="{BB962C8B-B14F-4D97-AF65-F5344CB8AC3E}">
        <p14:creationId xmlns:p14="http://schemas.microsoft.com/office/powerpoint/2010/main" val="27350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24400" cy="792162"/>
          </a:xfrm>
        </p:spPr>
        <p:txBody>
          <a:bodyPr>
            <a:normAutofit/>
          </a:bodyPr>
          <a:lstStyle/>
          <a:p>
            <a:pPr algn="l"/>
            <a:r>
              <a:rPr lang="en-US" sz="2800" b="1" dirty="0">
                <a:solidFill>
                  <a:srgbClr val="CC0000"/>
                </a:solidFill>
                <a:latin typeface="+mn-lt"/>
                <a:ea typeface="+mn-ea"/>
                <a:cs typeface="+mn-cs"/>
              </a:rPr>
              <a:t>What is Artificial Intelligence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2FA5F6-EED4-7AC0-DDE2-A087E5F48BD2}"/>
              </a:ext>
            </a:extLst>
          </p:cNvPr>
          <p:cNvSpPr txBox="1"/>
          <p:nvPr/>
        </p:nvSpPr>
        <p:spPr>
          <a:xfrm>
            <a:off x="457200" y="1447800"/>
            <a:ext cx="4572000" cy="369332"/>
          </a:xfrm>
          <a:prstGeom prst="rect">
            <a:avLst/>
          </a:prstGeom>
          <a:noFill/>
        </p:spPr>
        <p:txBody>
          <a:bodyPr wrap="square">
            <a:spAutoFit/>
          </a:bodyPr>
          <a:lstStyle/>
          <a:p>
            <a:r>
              <a:rPr lang="en-US" b="1" i="0" dirty="0">
                <a:solidFill>
                  <a:srgbClr val="333333"/>
                </a:solidFill>
                <a:effectLst/>
                <a:latin typeface="Georgia" panose="02040502050405020303" pitchFamily="18" charset="0"/>
              </a:rPr>
              <a:t>Social media</a:t>
            </a:r>
            <a:endParaRPr lang="en-US" dirty="0"/>
          </a:p>
        </p:txBody>
      </p:sp>
      <p:sp>
        <p:nvSpPr>
          <p:cNvPr id="11" name="TextBox 10">
            <a:extLst>
              <a:ext uri="{FF2B5EF4-FFF2-40B4-BE49-F238E27FC236}">
                <a16:creationId xmlns:a16="http://schemas.microsoft.com/office/drawing/2014/main" id="{4B6B0324-3918-5349-D481-0F35673D3C8B}"/>
              </a:ext>
            </a:extLst>
          </p:cNvPr>
          <p:cNvSpPr txBox="1"/>
          <p:nvPr/>
        </p:nvSpPr>
        <p:spPr>
          <a:xfrm>
            <a:off x="457200" y="1905000"/>
            <a:ext cx="8229600" cy="1200329"/>
          </a:xfrm>
          <a:prstGeom prst="rect">
            <a:avLst/>
          </a:prstGeom>
          <a:noFill/>
        </p:spPr>
        <p:txBody>
          <a:bodyPr wrap="square">
            <a:spAutoFit/>
          </a:bodyPr>
          <a:lstStyle/>
          <a:p>
            <a:r>
              <a:rPr lang="en-US" dirty="0"/>
              <a:t>	Not only is </a:t>
            </a:r>
            <a:r>
              <a:rPr lang="en-US" b="1" dirty="0">
                <a:solidFill>
                  <a:srgbClr val="FF0000"/>
                </a:solidFill>
              </a:rPr>
              <a:t>artificial intelligence working behind the scenes </a:t>
            </a:r>
            <a:r>
              <a:rPr lang="en-US" dirty="0"/>
              <a:t>to personalize what you see on your feeds (because it's learned what types of posts most resonate with you based on past history), it's figuring out friend suggestions, identifying and filtering out fake news and machine learning is working to prevent cyberbullying. </a:t>
            </a:r>
          </a:p>
        </p:txBody>
      </p:sp>
      <p:sp>
        <p:nvSpPr>
          <p:cNvPr id="15" name="TextBox 14">
            <a:extLst>
              <a:ext uri="{FF2B5EF4-FFF2-40B4-BE49-F238E27FC236}">
                <a16:creationId xmlns:a16="http://schemas.microsoft.com/office/drawing/2014/main" id="{98C77B6E-0B32-0791-6AEE-062E147DB37F}"/>
              </a:ext>
            </a:extLst>
          </p:cNvPr>
          <p:cNvSpPr txBox="1"/>
          <p:nvPr/>
        </p:nvSpPr>
        <p:spPr>
          <a:xfrm>
            <a:off x="457200" y="3595301"/>
            <a:ext cx="4572000" cy="369332"/>
          </a:xfrm>
          <a:prstGeom prst="rect">
            <a:avLst/>
          </a:prstGeom>
          <a:noFill/>
        </p:spPr>
        <p:txBody>
          <a:bodyPr wrap="square">
            <a:spAutoFit/>
          </a:bodyPr>
          <a:lstStyle/>
          <a:p>
            <a:r>
              <a:rPr lang="en-US" b="1" i="0" dirty="0">
                <a:solidFill>
                  <a:srgbClr val="333333"/>
                </a:solidFill>
                <a:effectLst/>
                <a:latin typeface="Georgia" panose="02040502050405020303" pitchFamily="18" charset="0"/>
              </a:rPr>
              <a:t>Smart Home Devices</a:t>
            </a:r>
            <a:endParaRPr lang="en-US" dirty="0"/>
          </a:p>
        </p:txBody>
      </p:sp>
      <p:sp>
        <p:nvSpPr>
          <p:cNvPr id="16" name="TextBox 15">
            <a:extLst>
              <a:ext uri="{FF2B5EF4-FFF2-40B4-BE49-F238E27FC236}">
                <a16:creationId xmlns:a16="http://schemas.microsoft.com/office/drawing/2014/main" id="{962E3DDF-2802-2805-5BED-BD7DE7DA676E}"/>
              </a:ext>
            </a:extLst>
          </p:cNvPr>
          <p:cNvSpPr txBox="1"/>
          <p:nvPr/>
        </p:nvSpPr>
        <p:spPr>
          <a:xfrm>
            <a:off x="457200" y="4114800"/>
            <a:ext cx="8305800" cy="1754326"/>
          </a:xfrm>
          <a:prstGeom prst="rect">
            <a:avLst/>
          </a:prstGeom>
          <a:noFill/>
        </p:spPr>
        <p:txBody>
          <a:bodyPr wrap="square">
            <a:spAutoFit/>
          </a:bodyPr>
          <a:lstStyle/>
          <a:p>
            <a:r>
              <a:rPr lang="en-US" dirty="0"/>
              <a:t>	AI applications can be found in homes as well. </a:t>
            </a:r>
            <a:r>
              <a:rPr lang="en-US" b="1" dirty="0">
                <a:solidFill>
                  <a:srgbClr val="FF0000"/>
                </a:solidFill>
              </a:rPr>
              <a:t>Many smart home gadgets that we purchase utilize AI algorithms</a:t>
            </a:r>
            <a:r>
              <a:rPr lang="en-US" dirty="0"/>
              <a:t> to get familiar with our conduct. They do so in order to learn from their environment and utilize this knowledge for the future, to make the user experience as frictionless as possible. The Voice Assistance devices that we use to control these nifty home gadgets are also Artificial Intelligence real life examples.</a:t>
            </a:r>
          </a:p>
        </p:txBody>
      </p:sp>
    </p:spTree>
    <p:extLst>
      <p:ext uri="{BB962C8B-B14F-4D97-AF65-F5344CB8AC3E}">
        <p14:creationId xmlns:p14="http://schemas.microsoft.com/office/powerpoint/2010/main" val="528170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fontScale="90000"/>
          </a:bodyPr>
          <a:lstStyle/>
          <a:p>
            <a:pPr algn="l"/>
            <a:r>
              <a:rPr lang="en-US" sz="2800" b="1" dirty="0">
                <a:solidFill>
                  <a:srgbClr val="CC0000"/>
                </a:solidFill>
                <a:latin typeface="+mn-lt"/>
                <a:ea typeface="+mn-ea"/>
                <a:cs typeface="+mn-cs"/>
              </a:rPr>
              <a:t>Common tasks of Computer Vision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0C3A164-E33F-4C32-2E40-75F36D461671}"/>
              </a:ext>
            </a:extLst>
          </p:cNvPr>
          <p:cNvSpPr txBox="1"/>
          <p:nvPr/>
        </p:nvSpPr>
        <p:spPr>
          <a:xfrm>
            <a:off x="76200" y="1327333"/>
            <a:ext cx="8839200" cy="2585323"/>
          </a:xfrm>
          <a:prstGeom prst="rect">
            <a:avLst/>
          </a:prstGeom>
          <a:noFill/>
        </p:spPr>
        <p:txBody>
          <a:bodyPr wrap="square">
            <a:spAutoFit/>
          </a:bodyPr>
          <a:lstStyle/>
          <a:p>
            <a:pPr algn="l">
              <a:buFont typeface="Arial" panose="020B0604020202020204" pitchFamily="34" charset="0"/>
              <a:buChar char="•"/>
            </a:pPr>
            <a:r>
              <a:rPr lang="en-US" b="1" i="0" dirty="0">
                <a:solidFill>
                  <a:srgbClr val="2B2B2B"/>
                </a:solidFill>
                <a:effectLst/>
                <a:latin typeface="Adobe Clean"/>
              </a:rPr>
              <a:t>Object classification.</a:t>
            </a:r>
            <a:r>
              <a:rPr lang="en-US" b="0" i="0" dirty="0">
                <a:solidFill>
                  <a:srgbClr val="2B2B2B"/>
                </a:solidFill>
                <a:effectLst/>
                <a:latin typeface="Adobe Clean"/>
              </a:rPr>
              <a:t> The system parses visual content and classifies the object on a photo/video to the defined category. For example, the system can find a dog among all objects in the image.</a:t>
            </a:r>
          </a:p>
          <a:p>
            <a:pPr algn="l">
              <a:buFont typeface="Arial" panose="020B0604020202020204" pitchFamily="34" charset="0"/>
              <a:buChar char="•"/>
            </a:pPr>
            <a:endParaRPr lang="en-US" b="0" i="0" dirty="0">
              <a:solidFill>
                <a:srgbClr val="2B2B2B"/>
              </a:solidFill>
              <a:effectLst/>
              <a:latin typeface="Adobe Clean"/>
            </a:endParaRPr>
          </a:p>
          <a:p>
            <a:pPr algn="l">
              <a:buFont typeface="Arial" panose="020B0604020202020204" pitchFamily="34" charset="0"/>
              <a:buChar char="•"/>
            </a:pPr>
            <a:r>
              <a:rPr lang="en-US" b="1" i="0" dirty="0">
                <a:solidFill>
                  <a:srgbClr val="2B2B2B"/>
                </a:solidFill>
                <a:effectLst/>
                <a:latin typeface="Adobe Clean"/>
              </a:rPr>
              <a:t>Object identification.</a:t>
            </a:r>
            <a:r>
              <a:rPr lang="en-US" b="0" i="0" dirty="0">
                <a:solidFill>
                  <a:srgbClr val="2B2B2B"/>
                </a:solidFill>
                <a:effectLst/>
                <a:latin typeface="Adobe Clean"/>
              </a:rPr>
              <a:t> The system parses visual content and identifies a particular object on a photo/video. For example, the system can find a specific dog among the dogs in the image.</a:t>
            </a:r>
          </a:p>
          <a:p>
            <a:pPr algn="l"/>
            <a:endParaRPr lang="en-US" b="0" i="0" dirty="0">
              <a:solidFill>
                <a:srgbClr val="2B2B2B"/>
              </a:solidFill>
              <a:effectLst/>
              <a:latin typeface="Adobe Clean"/>
            </a:endParaRPr>
          </a:p>
          <a:p>
            <a:pPr algn="l">
              <a:buFont typeface="Arial" panose="020B0604020202020204" pitchFamily="34" charset="0"/>
              <a:buChar char="•"/>
            </a:pPr>
            <a:r>
              <a:rPr lang="en-US" b="1" i="0" dirty="0">
                <a:solidFill>
                  <a:srgbClr val="2B2B2B"/>
                </a:solidFill>
                <a:effectLst/>
                <a:latin typeface="Adobe Clean"/>
              </a:rPr>
              <a:t>Object tracking.</a:t>
            </a:r>
            <a:r>
              <a:rPr lang="en-US" b="0" i="0" dirty="0">
                <a:solidFill>
                  <a:srgbClr val="2B2B2B"/>
                </a:solidFill>
                <a:effectLst/>
                <a:latin typeface="Adobe Clean"/>
              </a:rPr>
              <a:t> The system processes video finds the object (or objects) that match search criteria and track its movement.</a:t>
            </a:r>
          </a:p>
        </p:txBody>
      </p:sp>
      <p:pic>
        <p:nvPicPr>
          <p:cNvPr id="6" name="Picture 5">
            <a:extLst>
              <a:ext uri="{FF2B5EF4-FFF2-40B4-BE49-F238E27FC236}">
                <a16:creationId xmlns:a16="http://schemas.microsoft.com/office/drawing/2014/main" id="{22BFA488-ADB4-878C-707F-6B4EEE33F026}"/>
              </a:ext>
            </a:extLst>
          </p:cNvPr>
          <p:cNvPicPr>
            <a:picLocks noChangeAspect="1"/>
          </p:cNvPicPr>
          <p:nvPr/>
        </p:nvPicPr>
        <p:blipFill>
          <a:blip r:embed="rId3"/>
          <a:stretch>
            <a:fillRect/>
          </a:stretch>
        </p:blipFill>
        <p:spPr>
          <a:xfrm>
            <a:off x="1447800" y="4108458"/>
            <a:ext cx="6096000" cy="1989022"/>
          </a:xfrm>
          <a:prstGeom prst="rect">
            <a:avLst/>
          </a:prstGeom>
        </p:spPr>
      </p:pic>
    </p:spTree>
    <p:extLst>
      <p:ext uri="{BB962C8B-B14F-4D97-AF65-F5344CB8AC3E}">
        <p14:creationId xmlns:p14="http://schemas.microsoft.com/office/powerpoint/2010/main" val="230200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Computer Vision Applications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0767560-9532-4599-682F-DBC204EEAB73}"/>
              </a:ext>
            </a:extLst>
          </p:cNvPr>
          <p:cNvSpPr txBox="1"/>
          <p:nvPr/>
        </p:nvSpPr>
        <p:spPr>
          <a:xfrm>
            <a:off x="228600" y="1447800"/>
            <a:ext cx="8686800" cy="4247317"/>
          </a:xfrm>
          <a:prstGeom prst="rect">
            <a:avLst/>
          </a:prstGeom>
          <a:noFill/>
        </p:spPr>
        <p:txBody>
          <a:bodyPr wrap="square">
            <a:spAutoFit/>
          </a:bodyPr>
          <a:lstStyle/>
          <a:p>
            <a:pPr algn="l">
              <a:buFont typeface="Arial" panose="020B0604020202020204" pitchFamily="34" charset="0"/>
              <a:buChar char="•"/>
            </a:pPr>
            <a:r>
              <a:rPr lang="en-US" b="1" i="0" dirty="0">
                <a:solidFill>
                  <a:srgbClr val="FF0000"/>
                </a:solidFill>
                <a:effectLst/>
                <a:latin typeface="Adobe Clean"/>
                <a:ea typeface="Cambria" panose="02040503050406030204" pitchFamily="18" charset="0"/>
              </a:rPr>
              <a:t>Face recognition </a:t>
            </a:r>
            <a:r>
              <a:rPr lang="en-US" b="1" i="0" dirty="0">
                <a:solidFill>
                  <a:srgbClr val="51565E"/>
                </a:solidFill>
                <a:effectLst/>
                <a:latin typeface="Adobe Clean"/>
                <a:ea typeface="Cambria" panose="02040503050406030204" pitchFamily="18" charset="0"/>
              </a:rPr>
              <a:t>- Snapchat, Instagram, Facebook and many other social media apps use face-detection algorithms to recognize you in pictures and apply filters on your face.</a:t>
            </a:r>
          </a:p>
          <a:p>
            <a:pPr algn="l">
              <a:buFont typeface="Arial" panose="020B0604020202020204" pitchFamily="34" charset="0"/>
              <a:buChar char="•"/>
            </a:pPr>
            <a:endParaRPr lang="en-US" b="1" i="0" dirty="0">
              <a:solidFill>
                <a:srgbClr val="51565E"/>
              </a:solidFill>
              <a:effectLst/>
              <a:latin typeface="Adobe Clean"/>
              <a:ea typeface="Cambria" panose="02040503050406030204" pitchFamily="18" charset="0"/>
            </a:endParaRPr>
          </a:p>
          <a:p>
            <a:pPr algn="l">
              <a:buFont typeface="Arial" panose="020B0604020202020204" pitchFamily="34" charset="0"/>
              <a:buChar char="•"/>
            </a:pPr>
            <a:r>
              <a:rPr lang="en-US" b="1" i="0" dirty="0">
                <a:solidFill>
                  <a:srgbClr val="FF0000"/>
                </a:solidFill>
                <a:effectLst/>
                <a:latin typeface="Adobe Clean"/>
                <a:ea typeface="Cambria" panose="02040503050406030204" pitchFamily="18" charset="0"/>
              </a:rPr>
              <a:t>Surveillance</a:t>
            </a:r>
            <a:r>
              <a:rPr lang="en-US" b="1" i="0" dirty="0">
                <a:solidFill>
                  <a:srgbClr val="51565E"/>
                </a:solidFill>
                <a:effectLst/>
                <a:latin typeface="Adobe Clean"/>
                <a:ea typeface="Cambria" panose="02040503050406030204" pitchFamily="18" charset="0"/>
              </a:rPr>
              <a:t> - Surveillance cameras use computer vision to help detect suspicious behavior in public and private locations.</a:t>
            </a:r>
          </a:p>
          <a:p>
            <a:pPr algn="l">
              <a:buFont typeface="Arial" panose="020B0604020202020204" pitchFamily="34" charset="0"/>
              <a:buChar char="•"/>
            </a:pPr>
            <a:endParaRPr lang="en-US" b="1" i="0" dirty="0">
              <a:solidFill>
                <a:srgbClr val="FF0000"/>
              </a:solidFill>
              <a:effectLst/>
              <a:latin typeface="Adobe Clean"/>
              <a:ea typeface="Cambria" panose="02040503050406030204" pitchFamily="18" charset="0"/>
            </a:endParaRPr>
          </a:p>
          <a:p>
            <a:pPr algn="l">
              <a:buFont typeface="Arial" panose="020B0604020202020204" pitchFamily="34" charset="0"/>
              <a:buChar char="•"/>
            </a:pPr>
            <a:r>
              <a:rPr lang="en-US" b="1" i="0" dirty="0">
                <a:solidFill>
                  <a:srgbClr val="FF0000"/>
                </a:solidFill>
                <a:effectLst/>
                <a:latin typeface="Adobe Clean"/>
                <a:ea typeface="Cambria" panose="02040503050406030204" pitchFamily="18" charset="0"/>
              </a:rPr>
              <a:t>Image retrieval </a:t>
            </a:r>
            <a:r>
              <a:rPr lang="en-US" b="1" i="0" dirty="0">
                <a:solidFill>
                  <a:srgbClr val="51565E"/>
                </a:solidFill>
                <a:effectLst/>
                <a:latin typeface="Adobe Clean"/>
                <a:ea typeface="Cambria" panose="02040503050406030204" pitchFamily="18" charset="0"/>
              </a:rPr>
              <a:t>- Google Images help you find relevant images when you upload an image. There are different algorithms that analyze the content in the image uploaded and return results based on the best-matched content. </a:t>
            </a:r>
          </a:p>
          <a:p>
            <a:pPr algn="l">
              <a:buFont typeface="Arial" panose="020B0604020202020204" pitchFamily="34" charset="0"/>
              <a:buChar char="•"/>
            </a:pPr>
            <a:endParaRPr lang="en-US" b="1" i="0" dirty="0">
              <a:solidFill>
                <a:srgbClr val="51565E"/>
              </a:solidFill>
              <a:effectLst/>
              <a:latin typeface="Adobe Clean"/>
              <a:ea typeface="Cambria" panose="02040503050406030204" pitchFamily="18" charset="0"/>
            </a:endParaRPr>
          </a:p>
          <a:p>
            <a:pPr algn="l">
              <a:buFont typeface="Arial" panose="020B0604020202020204" pitchFamily="34" charset="0"/>
              <a:buChar char="•"/>
            </a:pPr>
            <a:r>
              <a:rPr lang="en-US" b="1" i="0" dirty="0">
                <a:solidFill>
                  <a:srgbClr val="FF0000"/>
                </a:solidFill>
                <a:effectLst/>
                <a:latin typeface="Adobe Clean"/>
                <a:ea typeface="Cambria" panose="02040503050406030204" pitchFamily="18" charset="0"/>
              </a:rPr>
              <a:t>Biometrics</a:t>
            </a:r>
            <a:r>
              <a:rPr lang="en-US" b="1" i="0" dirty="0">
                <a:solidFill>
                  <a:srgbClr val="51565E"/>
                </a:solidFill>
                <a:effectLst/>
                <a:latin typeface="Adobe Clean"/>
                <a:ea typeface="Cambria" panose="02040503050406030204" pitchFamily="18" charset="0"/>
              </a:rPr>
              <a:t> - Fingerprint and iris recognition are some common methods in biometric identification that uses computer vision.</a:t>
            </a:r>
          </a:p>
          <a:p>
            <a:pPr algn="l">
              <a:buFont typeface="Arial" panose="020B0604020202020204" pitchFamily="34" charset="0"/>
              <a:buChar char="•"/>
            </a:pPr>
            <a:endParaRPr lang="en-US" b="1" i="0" dirty="0">
              <a:solidFill>
                <a:srgbClr val="51565E"/>
              </a:solidFill>
              <a:effectLst/>
              <a:latin typeface="Adobe Clean"/>
              <a:ea typeface="Cambria" panose="02040503050406030204" pitchFamily="18" charset="0"/>
            </a:endParaRPr>
          </a:p>
          <a:p>
            <a:pPr algn="l">
              <a:buFont typeface="Arial" panose="020B0604020202020204" pitchFamily="34" charset="0"/>
              <a:buChar char="•"/>
            </a:pPr>
            <a:r>
              <a:rPr lang="en-US" b="1" i="0" dirty="0">
                <a:solidFill>
                  <a:srgbClr val="FF0000"/>
                </a:solidFill>
                <a:effectLst/>
                <a:latin typeface="Adobe Clean"/>
                <a:ea typeface="Cambria" panose="02040503050406030204" pitchFamily="18" charset="0"/>
              </a:rPr>
              <a:t>Smart cars </a:t>
            </a:r>
            <a:r>
              <a:rPr lang="en-US" b="1" i="0" dirty="0">
                <a:solidFill>
                  <a:srgbClr val="51565E"/>
                </a:solidFill>
                <a:effectLst/>
                <a:latin typeface="Adobe Clean"/>
                <a:ea typeface="Cambria" panose="02040503050406030204" pitchFamily="18" charset="0"/>
              </a:rPr>
              <a:t>- Smart cars use computer vision to detect traffic signs and lights and other visual features when the cars go on auto mode.</a:t>
            </a:r>
          </a:p>
        </p:txBody>
      </p:sp>
    </p:spTree>
    <p:extLst>
      <p:ext uri="{BB962C8B-B14F-4D97-AF65-F5344CB8AC3E}">
        <p14:creationId xmlns:p14="http://schemas.microsoft.com/office/powerpoint/2010/main" val="3848320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Computer Vision</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79A659A-099E-9C74-F5AF-D922CFC2C7B4}"/>
              </a:ext>
            </a:extLst>
          </p:cNvPr>
          <p:cNvPicPr>
            <a:picLocks noChangeAspect="1"/>
          </p:cNvPicPr>
          <p:nvPr/>
        </p:nvPicPr>
        <p:blipFill>
          <a:blip r:embed="rId3"/>
          <a:stretch>
            <a:fillRect/>
          </a:stretch>
        </p:blipFill>
        <p:spPr>
          <a:xfrm>
            <a:off x="228600" y="2405916"/>
            <a:ext cx="8686800" cy="2046168"/>
          </a:xfrm>
          <a:prstGeom prst="rect">
            <a:avLst/>
          </a:prstGeom>
        </p:spPr>
      </p:pic>
    </p:spTree>
    <p:extLst>
      <p:ext uri="{BB962C8B-B14F-4D97-AF65-F5344CB8AC3E}">
        <p14:creationId xmlns:p14="http://schemas.microsoft.com/office/powerpoint/2010/main" val="3011719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Anomaly Detection</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E9B9AA9-9E11-7B4A-79F7-2B1E3289334F}"/>
              </a:ext>
            </a:extLst>
          </p:cNvPr>
          <p:cNvPicPr>
            <a:picLocks noChangeAspect="1"/>
          </p:cNvPicPr>
          <p:nvPr/>
        </p:nvPicPr>
        <p:blipFill>
          <a:blip r:embed="rId3"/>
          <a:stretch>
            <a:fillRect/>
          </a:stretch>
        </p:blipFill>
        <p:spPr>
          <a:xfrm>
            <a:off x="495300" y="1541994"/>
            <a:ext cx="8153400" cy="1731396"/>
          </a:xfrm>
          <a:prstGeom prst="rect">
            <a:avLst/>
          </a:prstGeom>
        </p:spPr>
      </p:pic>
      <p:pic>
        <p:nvPicPr>
          <p:cNvPr id="12" name="Picture 11">
            <a:extLst>
              <a:ext uri="{FF2B5EF4-FFF2-40B4-BE49-F238E27FC236}">
                <a16:creationId xmlns:a16="http://schemas.microsoft.com/office/drawing/2014/main" id="{1C96772B-5157-8136-5139-938B9C67611A}"/>
              </a:ext>
            </a:extLst>
          </p:cNvPr>
          <p:cNvPicPr>
            <a:picLocks noChangeAspect="1"/>
          </p:cNvPicPr>
          <p:nvPr/>
        </p:nvPicPr>
        <p:blipFill>
          <a:blip r:embed="rId4"/>
          <a:stretch>
            <a:fillRect/>
          </a:stretch>
        </p:blipFill>
        <p:spPr>
          <a:xfrm>
            <a:off x="990600" y="3560196"/>
            <a:ext cx="7162800" cy="766108"/>
          </a:xfrm>
          <a:prstGeom prst="rect">
            <a:avLst/>
          </a:prstGeom>
        </p:spPr>
      </p:pic>
      <p:pic>
        <p:nvPicPr>
          <p:cNvPr id="14" name="Picture 13">
            <a:extLst>
              <a:ext uri="{FF2B5EF4-FFF2-40B4-BE49-F238E27FC236}">
                <a16:creationId xmlns:a16="http://schemas.microsoft.com/office/drawing/2014/main" id="{EC1E69AD-628D-652A-03CE-AB6D33F0FCCA}"/>
              </a:ext>
            </a:extLst>
          </p:cNvPr>
          <p:cNvPicPr>
            <a:picLocks noChangeAspect="1"/>
          </p:cNvPicPr>
          <p:nvPr/>
        </p:nvPicPr>
        <p:blipFill>
          <a:blip r:embed="rId5"/>
          <a:stretch>
            <a:fillRect/>
          </a:stretch>
        </p:blipFill>
        <p:spPr>
          <a:xfrm>
            <a:off x="3810000" y="4593039"/>
            <a:ext cx="1338438" cy="1290637"/>
          </a:xfrm>
          <a:prstGeom prst="rect">
            <a:avLst/>
          </a:prstGeom>
        </p:spPr>
      </p:pic>
    </p:spTree>
    <p:extLst>
      <p:ext uri="{BB962C8B-B14F-4D97-AF65-F5344CB8AC3E}">
        <p14:creationId xmlns:p14="http://schemas.microsoft.com/office/powerpoint/2010/main" val="2988973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Anomaly Detection</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A25E4A5-83A9-0470-5FB0-23543113DDC1}"/>
              </a:ext>
            </a:extLst>
          </p:cNvPr>
          <p:cNvPicPr>
            <a:picLocks noChangeAspect="1"/>
          </p:cNvPicPr>
          <p:nvPr/>
        </p:nvPicPr>
        <p:blipFill>
          <a:blip r:embed="rId3"/>
          <a:stretch>
            <a:fillRect/>
          </a:stretch>
        </p:blipFill>
        <p:spPr>
          <a:xfrm>
            <a:off x="334879" y="1691475"/>
            <a:ext cx="8474242" cy="3475049"/>
          </a:xfrm>
          <a:prstGeom prst="rect">
            <a:avLst/>
          </a:prstGeom>
        </p:spPr>
      </p:pic>
    </p:spTree>
    <p:extLst>
      <p:ext uri="{BB962C8B-B14F-4D97-AF65-F5344CB8AC3E}">
        <p14:creationId xmlns:p14="http://schemas.microsoft.com/office/powerpoint/2010/main" val="1869214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Knowledge Mining</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9EB267-F033-781C-34CE-DC09523E3B3B}"/>
              </a:ext>
            </a:extLst>
          </p:cNvPr>
          <p:cNvSpPr txBox="1"/>
          <p:nvPr/>
        </p:nvSpPr>
        <p:spPr>
          <a:xfrm>
            <a:off x="457200" y="1447800"/>
            <a:ext cx="8382000" cy="923330"/>
          </a:xfrm>
          <a:prstGeom prst="rect">
            <a:avLst/>
          </a:prstGeom>
          <a:noFill/>
        </p:spPr>
        <p:txBody>
          <a:bodyPr wrap="square">
            <a:spAutoFit/>
          </a:bodyPr>
          <a:lstStyle/>
          <a:p>
            <a:r>
              <a:rPr lang="en-US" b="1" i="0" dirty="0">
                <a:solidFill>
                  <a:srgbClr val="171717"/>
                </a:solidFill>
                <a:effectLst/>
                <a:latin typeface="Cambria" panose="02040503050406030204" pitchFamily="18" charset="0"/>
                <a:ea typeface="Cambria" panose="02040503050406030204" pitchFamily="18" charset="0"/>
              </a:rPr>
              <a:t>Knowledge mining is the term used to describe solutions that involve extracting information from large volumes of often unstructured data to create a searchable knowledge store</a:t>
            </a:r>
            <a:endParaRPr lang="en-US" b="1"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EF0A65A5-9CE4-EB3C-2553-A3CB87F00EC1}"/>
              </a:ext>
            </a:extLst>
          </p:cNvPr>
          <p:cNvPicPr>
            <a:picLocks noChangeAspect="1"/>
          </p:cNvPicPr>
          <p:nvPr/>
        </p:nvPicPr>
        <p:blipFill>
          <a:blip r:embed="rId3"/>
          <a:stretch>
            <a:fillRect/>
          </a:stretch>
        </p:blipFill>
        <p:spPr>
          <a:xfrm>
            <a:off x="1104900" y="3106849"/>
            <a:ext cx="6934200" cy="2024832"/>
          </a:xfrm>
          <a:prstGeom prst="rect">
            <a:avLst/>
          </a:prstGeom>
        </p:spPr>
      </p:pic>
    </p:spTree>
    <p:extLst>
      <p:ext uri="{BB962C8B-B14F-4D97-AF65-F5344CB8AC3E}">
        <p14:creationId xmlns:p14="http://schemas.microsoft.com/office/powerpoint/2010/main" val="4239951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Knowledge Mining</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DAD98D5-A087-C248-13F0-48325645224C}"/>
              </a:ext>
            </a:extLst>
          </p:cNvPr>
          <p:cNvPicPr>
            <a:picLocks noChangeAspect="1"/>
          </p:cNvPicPr>
          <p:nvPr/>
        </p:nvPicPr>
        <p:blipFill>
          <a:blip r:embed="rId3"/>
          <a:stretch>
            <a:fillRect/>
          </a:stretch>
        </p:blipFill>
        <p:spPr>
          <a:xfrm>
            <a:off x="228600" y="1447800"/>
            <a:ext cx="8686800" cy="4288826"/>
          </a:xfrm>
          <a:prstGeom prst="rect">
            <a:avLst/>
          </a:prstGeom>
        </p:spPr>
      </p:pic>
    </p:spTree>
    <p:extLst>
      <p:ext uri="{BB962C8B-B14F-4D97-AF65-F5344CB8AC3E}">
        <p14:creationId xmlns:p14="http://schemas.microsoft.com/office/powerpoint/2010/main" val="16656351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Knowledge Mining</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43A399C-95E8-CB7B-280C-BB133B213610}"/>
              </a:ext>
            </a:extLst>
          </p:cNvPr>
          <p:cNvPicPr>
            <a:picLocks noChangeAspect="1"/>
          </p:cNvPicPr>
          <p:nvPr/>
        </p:nvPicPr>
        <p:blipFill>
          <a:blip r:embed="rId3"/>
          <a:stretch>
            <a:fillRect/>
          </a:stretch>
        </p:blipFill>
        <p:spPr>
          <a:xfrm>
            <a:off x="457200" y="2954455"/>
            <a:ext cx="8229600" cy="949089"/>
          </a:xfrm>
          <a:prstGeom prst="rect">
            <a:avLst/>
          </a:prstGeom>
        </p:spPr>
      </p:pic>
    </p:spTree>
    <p:extLst>
      <p:ext uri="{BB962C8B-B14F-4D97-AF65-F5344CB8AC3E}">
        <p14:creationId xmlns:p14="http://schemas.microsoft.com/office/powerpoint/2010/main" val="2775151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fontScale="90000"/>
          </a:bodyPr>
          <a:lstStyle/>
          <a:p>
            <a:pPr algn="l"/>
            <a:r>
              <a:rPr lang="en-US" sz="2800" b="1" dirty="0">
                <a:solidFill>
                  <a:srgbClr val="CC0000"/>
                </a:solidFill>
                <a:latin typeface="+mn-lt"/>
                <a:ea typeface="+mn-ea"/>
                <a:cs typeface="+mn-cs"/>
              </a:rPr>
              <a:t>Guiding Principles of Responsible AI</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4E3CB5C-7E38-2126-7DD9-2518817110B2}"/>
              </a:ext>
            </a:extLst>
          </p:cNvPr>
          <p:cNvPicPr>
            <a:picLocks noChangeAspect="1"/>
          </p:cNvPicPr>
          <p:nvPr/>
        </p:nvPicPr>
        <p:blipFill>
          <a:blip r:embed="rId3"/>
          <a:stretch>
            <a:fillRect/>
          </a:stretch>
        </p:blipFill>
        <p:spPr>
          <a:xfrm>
            <a:off x="2514600" y="1371600"/>
            <a:ext cx="4533900" cy="4412911"/>
          </a:xfrm>
          <a:prstGeom prst="rect">
            <a:avLst/>
          </a:prstGeom>
        </p:spPr>
      </p:pic>
    </p:spTree>
    <p:extLst>
      <p:ext uri="{BB962C8B-B14F-4D97-AF65-F5344CB8AC3E}">
        <p14:creationId xmlns:p14="http://schemas.microsoft.com/office/powerpoint/2010/main" val="443931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Fairness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6619201-3257-127A-A018-3A8FFF87CC33}"/>
              </a:ext>
            </a:extLst>
          </p:cNvPr>
          <p:cNvSpPr txBox="1"/>
          <p:nvPr/>
        </p:nvSpPr>
        <p:spPr>
          <a:xfrm>
            <a:off x="152400" y="1371600"/>
            <a:ext cx="8458200" cy="5078313"/>
          </a:xfrm>
          <a:prstGeom prst="rect">
            <a:avLst/>
          </a:prstGeom>
          <a:noFill/>
        </p:spPr>
        <p:txBody>
          <a:bodyPr wrap="square">
            <a:spAutoFit/>
          </a:bodyPr>
          <a:lstStyle/>
          <a:p>
            <a:r>
              <a:rPr lang="en-US" sz="1800" b="1" i="0" u="none" strike="noStrike" baseline="0" dirty="0">
                <a:latin typeface="Cambria" panose="02040503050406030204" pitchFamily="18" charset="0"/>
                <a:ea typeface="Cambria" panose="02040503050406030204" pitchFamily="18" charset="0"/>
              </a:rPr>
              <a:t>	</a:t>
            </a:r>
            <a:r>
              <a:rPr lang="en-US" b="1" dirty="0"/>
              <a:t>AI systems should treat all people fairly without incorporating any bias based on gender, ethnicity, or other factors that might result in an unfair advantage or disadvantage to specific groups of applicants.</a:t>
            </a:r>
          </a:p>
          <a:p>
            <a:endParaRPr lang="en-US" b="1" dirty="0"/>
          </a:p>
          <a:p>
            <a:r>
              <a:rPr lang="en-US" b="1" dirty="0"/>
              <a:t>Examples :</a:t>
            </a:r>
          </a:p>
          <a:p>
            <a:endParaRPr lang="en-US" b="1" dirty="0"/>
          </a:p>
          <a:p>
            <a:r>
              <a:rPr lang="en-US" b="1" dirty="0"/>
              <a:t>Bank Loan Approval Application</a:t>
            </a:r>
          </a:p>
          <a:p>
            <a:r>
              <a:rPr lang="en-US" b="1" dirty="0"/>
              <a:t>Medical Treatment</a:t>
            </a:r>
          </a:p>
          <a:p>
            <a:r>
              <a:rPr lang="en-US" b="1" dirty="0"/>
              <a:t>Employment</a:t>
            </a:r>
          </a:p>
          <a:p>
            <a:endParaRPr lang="en-US" b="1" dirty="0"/>
          </a:p>
          <a:p>
            <a:r>
              <a:rPr lang="en-US" b="1" dirty="0"/>
              <a:t>How to Design ?</a:t>
            </a:r>
            <a:endParaRPr lang="en-US" sz="1800" b="0" i="0" u="none" strike="noStrike" baseline="0" dirty="0">
              <a:latin typeface="14"/>
            </a:endParaRPr>
          </a:p>
          <a:p>
            <a:endParaRPr lang="en-US" sz="1800" b="0" i="0" u="none" strike="noStrike" baseline="0" dirty="0">
              <a:latin typeface="14"/>
            </a:endParaRPr>
          </a:p>
          <a:p>
            <a:pPr marL="285750" indent="-285750">
              <a:buFont typeface="Arial" panose="020B0604020202020204" pitchFamily="34" charset="0"/>
              <a:buChar char="•"/>
            </a:pPr>
            <a:r>
              <a:rPr lang="en-US" sz="1800" b="1" i="0" u="none" strike="noStrike" baseline="0" dirty="0">
                <a:latin typeface="14"/>
              </a:rPr>
              <a:t>Developers should use training datasets that reflect the diversity of society. </a:t>
            </a:r>
          </a:p>
          <a:p>
            <a:endParaRPr lang="en-US" sz="1800" b="1" i="0" u="none" strike="noStrike" baseline="0" dirty="0">
              <a:latin typeface="14"/>
            </a:endParaRPr>
          </a:p>
          <a:p>
            <a:pPr marL="285750" indent="-285750">
              <a:buFont typeface="Arial" panose="020B0604020202020204" pitchFamily="34" charset="0"/>
              <a:buChar char="•"/>
            </a:pPr>
            <a:r>
              <a:rPr lang="en-US" sz="1800" b="1" i="0" u="none" strike="noStrike" baseline="0" dirty="0">
                <a:latin typeface="14"/>
              </a:rPr>
              <a:t>Developers should also design AI models in ways that allow them to learn and adapt over time without developing biases.</a:t>
            </a:r>
          </a:p>
          <a:p>
            <a:endParaRPr lang="en-US" b="1" dirty="0"/>
          </a:p>
          <a:p>
            <a:endParaRPr lang="en-US" b="1" dirty="0"/>
          </a:p>
        </p:txBody>
      </p:sp>
    </p:spTree>
    <p:extLst>
      <p:ext uri="{BB962C8B-B14F-4D97-AF65-F5344CB8AC3E}">
        <p14:creationId xmlns:p14="http://schemas.microsoft.com/office/powerpoint/2010/main" val="3548919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24400" cy="792162"/>
          </a:xfrm>
        </p:spPr>
        <p:txBody>
          <a:bodyPr>
            <a:normAutofit/>
          </a:bodyPr>
          <a:lstStyle/>
          <a:p>
            <a:pPr algn="l"/>
            <a:r>
              <a:rPr lang="en-US" sz="2800" b="1" dirty="0">
                <a:solidFill>
                  <a:srgbClr val="CC0000"/>
                </a:solidFill>
                <a:latin typeface="+mn-lt"/>
                <a:ea typeface="+mn-ea"/>
                <a:cs typeface="+mn-cs"/>
              </a:rPr>
              <a:t>What is Artificial Intelligence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F39285E-9F66-45E2-840B-C5BD40F54E6C}"/>
              </a:ext>
            </a:extLst>
          </p:cNvPr>
          <p:cNvSpPr/>
          <p:nvPr/>
        </p:nvSpPr>
        <p:spPr>
          <a:xfrm>
            <a:off x="341790" y="1408435"/>
            <a:ext cx="8610600" cy="923330"/>
          </a:xfrm>
          <a:prstGeom prst="rect">
            <a:avLst/>
          </a:prstGeom>
        </p:spPr>
        <p:txBody>
          <a:bodyPr wrap="square">
            <a:spAutoFit/>
          </a:bodyPr>
          <a:lstStyle/>
          <a:p>
            <a:pPr marL="285750" indent="-285750">
              <a:buFont typeface="Arial" panose="020B0604020202020204" pitchFamily="34" charset="0"/>
              <a:buChar char="•"/>
            </a:pPr>
            <a:r>
              <a:rPr lang="en-US" b="1" dirty="0"/>
              <a:t>Artificial intelligence (AI) is a wide-ranging branch of computer science by which we can create  intelligent machines  which can behave like human , think like humans and able to make decisions</a:t>
            </a:r>
          </a:p>
        </p:txBody>
      </p:sp>
      <p:sp>
        <p:nvSpPr>
          <p:cNvPr id="10" name="Rectangle 9">
            <a:extLst>
              <a:ext uri="{FF2B5EF4-FFF2-40B4-BE49-F238E27FC236}">
                <a16:creationId xmlns:a16="http://schemas.microsoft.com/office/drawing/2014/main" id="{16EEDD46-04F0-4544-A306-32EA222B1650}"/>
              </a:ext>
            </a:extLst>
          </p:cNvPr>
          <p:cNvSpPr/>
          <p:nvPr/>
        </p:nvSpPr>
        <p:spPr>
          <a:xfrm>
            <a:off x="338831" y="2498615"/>
            <a:ext cx="8346489" cy="923330"/>
          </a:xfrm>
          <a:prstGeom prst="rect">
            <a:avLst/>
          </a:prstGeom>
        </p:spPr>
        <p:txBody>
          <a:bodyPr wrap="square">
            <a:spAutoFit/>
          </a:bodyPr>
          <a:lstStyle/>
          <a:p>
            <a:pPr marL="285750" indent="-285750">
              <a:buFont typeface="Arial" panose="020B0604020202020204" pitchFamily="34" charset="0"/>
              <a:buChar char="•"/>
            </a:pPr>
            <a:r>
              <a:rPr lang="en-US" b="1" dirty="0"/>
              <a:t>Artificial Intelligence is composed of two words Artificial and Intelligence, where Artificial defines "man-made," and intelligence defines "thinking power", hence AI means "a man-made thinking power."</a:t>
            </a:r>
          </a:p>
        </p:txBody>
      </p:sp>
      <p:pic>
        <p:nvPicPr>
          <p:cNvPr id="11" name="Picture 10">
            <a:extLst>
              <a:ext uri="{FF2B5EF4-FFF2-40B4-BE49-F238E27FC236}">
                <a16:creationId xmlns:a16="http://schemas.microsoft.com/office/drawing/2014/main" id="{CF9E1F2D-97E3-4868-81BB-20A8DC0320D9}"/>
              </a:ext>
            </a:extLst>
          </p:cNvPr>
          <p:cNvPicPr>
            <a:picLocks noChangeAspect="1"/>
          </p:cNvPicPr>
          <p:nvPr/>
        </p:nvPicPr>
        <p:blipFill>
          <a:blip r:embed="rId3"/>
          <a:stretch>
            <a:fillRect/>
          </a:stretch>
        </p:blipFill>
        <p:spPr>
          <a:xfrm>
            <a:off x="1524000" y="3755645"/>
            <a:ext cx="1133475" cy="1095375"/>
          </a:xfrm>
          <a:prstGeom prst="rect">
            <a:avLst/>
          </a:prstGeom>
        </p:spPr>
      </p:pic>
      <p:pic>
        <p:nvPicPr>
          <p:cNvPr id="12" name="Picture 11">
            <a:extLst>
              <a:ext uri="{FF2B5EF4-FFF2-40B4-BE49-F238E27FC236}">
                <a16:creationId xmlns:a16="http://schemas.microsoft.com/office/drawing/2014/main" id="{65911E60-AECB-48D2-8B4D-B6E0430A59AB}"/>
              </a:ext>
            </a:extLst>
          </p:cNvPr>
          <p:cNvPicPr>
            <a:picLocks noChangeAspect="1"/>
          </p:cNvPicPr>
          <p:nvPr/>
        </p:nvPicPr>
        <p:blipFill>
          <a:blip r:embed="rId4"/>
          <a:stretch>
            <a:fillRect/>
          </a:stretch>
        </p:blipFill>
        <p:spPr>
          <a:xfrm>
            <a:off x="3886200" y="3962399"/>
            <a:ext cx="4229100" cy="681866"/>
          </a:xfrm>
          <a:prstGeom prst="rect">
            <a:avLst/>
          </a:prstGeom>
        </p:spPr>
      </p:pic>
      <p:pic>
        <p:nvPicPr>
          <p:cNvPr id="16" name="Picture 15">
            <a:extLst>
              <a:ext uri="{FF2B5EF4-FFF2-40B4-BE49-F238E27FC236}">
                <a16:creationId xmlns:a16="http://schemas.microsoft.com/office/drawing/2014/main" id="{C16BF046-3523-4F6A-8510-E311A8043559}"/>
              </a:ext>
            </a:extLst>
          </p:cNvPr>
          <p:cNvPicPr>
            <a:picLocks noChangeAspect="1"/>
          </p:cNvPicPr>
          <p:nvPr/>
        </p:nvPicPr>
        <p:blipFill>
          <a:blip r:embed="rId5"/>
          <a:stretch>
            <a:fillRect/>
          </a:stretch>
        </p:blipFill>
        <p:spPr>
          <a:xfrm>
            <a:off x="625875" y="5391474"/>
            <a:ext cx="7772400" cy="529455"/>
          </a:xfrm>
          <a:prstGeom prst="rect">
            <a:avLst/>
          </a:prstGeom>
        </p:spPr>
      </p:pic>
    </p:spTree>
    <p:extLst>
      <p:ext uri="{BB962C8B-B14F-4D97-AF65-F5344CB8AC3E}">
        <p14:creationId xmlns:p14="http://schemas.microsoft.com/office/powerpoint/2010/main" val="1963996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Fairness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E79E97F-67F6-79F1-859D-D1B7F1910C17}"/>
              </a:ext>
            </a:extLst>
          </p:cNvPr>
          <p:cNvPicPr>
            <a:picLocks noChangeAspect="1"/>
          </p:cNvPicPr>
          <p:nvPr/>
        </p:nvPicPr>
        <p:blipFill>
          <a:blip r:embed="rId3"/>
          <a:stretch>
            <a:fillRect/>
          </a:stretch>
        </p:blipFill>
        <p:spPr>
          <a:xfrm>
            <a:off x="419100" y="2552700"/>
            <a:ext cx="8305800" cy="1752600"/>
          </a:xfrm>
          <a:prstGeom prst="rect">
            <a:avLst/>
          </a:prstGeom>
        </p:spPr>
      </p:pic>
    </p:spTree>
    <p:extLst>
      <p:ext uri="{BB962C8B-B14F-4D97-AF65-F5344CB8AC3E}">
        <p14:creationId xmlns:p14="http://schemas.microsoft.com/office/powerpoint/2010/main" val="21218266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Reliability &amp; Safety</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1640DE1-3F0C-8A7E-082B-AFDEFDEF7041}"/>
              </a:ext>
            </a:extLst>
          </p:cNvPr>
          <p:cNvSpPr txBox="1"/>
          <p:nvPr/>
        </p:nvSpPr>
        <p:spPr>
          <a:xfrm>
            <a:off x="381000" y="1447800"/>
            <a:ext cx="8382000" cy="1477328"/>
          </a:xfrm>
          <a:prstGeom prst="rect">
            <a:avLst/>
          </a:prstGeom>
          <a:noFill/>
        </p:spPr>
        <p:txBody>
          <a:bodyPr wrap="square">
            <a:spAutoFit/>
          </a:bodyPr>
          <a:lstStyle/>
          <a:p>
            <a:pPr marL="285750" indent="-285750">
              <a:buFont typeface="Arial" panose="020B0604020202020204" pitchFamily="34" charset="0"/>
              <a:buChar char="•"/>
            </a:pPr>
            <a:r>
              <a:rPr lang="en-US" sz="1800" b="1" i="0" u="none" strike="noStrike" baseline="0" dirty="0">
                <a:latin typeface="14"/>
              </a:rPr>
              <a:t>AI systems should operate reliably, safely, and consistently. </a:t>
            </a:r>
          </a:p>
          <a:p>
            <a:pPr algn="l"/>
            <a:endParaRPr lang="en-US" sz="1800" b="0" i="0" u="none" strike="noStrike" baseline="0" dirty="0">
              <a:solidFill>
                <a:srgbClr val="000000"/>
              </a:solidFill>
              <a:latin typeface="14"/>
            </a:endParaRPr>
          </a:p>
          <a:p>
            <a:pPr marL="285750" indent="-285750">
              <a:buFont typeface="Arial" panose="020B0604020202020204" pitchFamily="34" charset="0"/>
              <a:buChar char="•"/>
            </a:pPr>
            <a:r>
              <a:rPr lang="en-US" sz="1800" b="1" i="0" u="none" strike="noStrike" baseline="0" dirty="0">
                <a:latin typeface="14"/>
              </a:rPr>
              <a:t>Ensure that AI systems operate as they were originally designed, respond to unanticipated conditions and resist harmful manipulations.</a:t>
            </a:r>
          </a:p>
          <a:p>
            <a:pPr marL="285750" indent="-285750">
              <a:buFont typeface="Arial" panose="020B0604020202020204" pitchFamily="34" charset="0"/>
              <a:buChar char="•"/>
            </a:pPr>
            <a:endParaRPr lang="en-US" sz="1800" b="1" i="0" u="none" strike="noStrike" baseline="0" dirty="0">
              <a:latin typeface="14"/>
            </a:endParaRPr>
          </a:p>
        </p:txBody>
      </p:sp>
      <p:sp>
        <p:nvSpPr>
          <p:cNvPr id="8" name="TextBox 7">
            <a:extLst>
              <a:ext uri="{FF2B5EF4-FFF2-40B4-BE49-F238E27FC236}">
                <a16:creationId xmlns:a16="http://schemas.microsoft.com/office/drawing/2014/main" id="{25F28157-D65A-58AB-2C92-32228C611E36}"/>
              </a:ext>
            </a:extLst>
          </p:cNvPr>
          <p:cNvSpPr txBox="1"/>
          <p:nvPr/>
        </p:nvSpPr>
        <p:spPr>
          <a:xfrm>
            <a:off x="457200" y="2936796"/>
            <a:ext cx="4572000" cy="369332"/>
          </a:xfrm>
          <a:prstGeom prst="rect">
            <a:avLst/>
          </a:prstGeom>
          <a:noFill/>
        </p:spPr>
        <p:txBody>
          <a:bodyPr wrap="square">
            <a:spAutoFit/>
          </a:bodyPr>
          <a:lstStyle/>
          <a:p>
            <a:r>
              <a:rPr lang="en-US" sz="1800" b="1" i="0" u="none" strike="noStrike" baseline="0" dirty="0">
                <a:latin typeface="14"/>
              </a:rPr>
              <a:t>Unexpected Conditions</a:t>
            </a:r>
          </a:p>
        </p:txBody>
      </p:sp>
      <p:sp>
        <p:nvSpPr>
          <p:cNvPr id="10" name="TextBox 9">
            <a:extLst>
              <a:ext uri="{FF2B5EF4-FFF2-40B4-BE49-F238E27FC236}">
                <a16:creationId xmlns:a16="http://schemas.microsoft.com/office/drawing/2014/main" id="{4C01E4BC-A60A-FF04-1B16-28930EED8934}"/>
              </a:ext>
            </a:extLst>
          </p:cNvPr>
          <p:cNvSpPr txBox="1"/>
          <p:nvPr/>
        </p:nvSpPr>
        <p:spPr>
          <a:xfrm>
            <a:off x="838200" y="2798058"/>
            <a:ext cx="7467600" cy="984885"/>
          </a:xfrm>
          <a:prstGeom prst="rect">
            <a:avLst/>
          </a:prstGeom>
          <a:noFill/>
        </p:spPr>
        <p:txBody>
          <a:bodyPr wrap="square">
            <a:spAutoFit/>
          </a:bodyPr>
          <a:lstStyle/>
          <a:p>
            <a:pPr algn="l"/>
            <a:endParaRPr lang="en-US" sz="2000" b="0" i="0" u="none" strike="noStrike" baseline="0" dirty="0">
              <a:solidFill>
                <a:srgbClr val="000000"/>
              </a:solidFill>
              <a:latin typeface="14"/>
            </a:endParaRPr>
          </a:p>
          <a:p>
            <a:endParaRPr lang="en-US" sz="2000" b="0" i="0" u="none" strike="noStrike" baseline="0" dirty="0">
              <a:latin typeface="14"/>
            </a:endParaRPr>
          </a:p>
          <a:p>
            <a:r>
              <a:rPr lang="en-US" sz="1800" b="0" i="0" u="none" strike="noStrike" baseline="0" dirty="0">
                <a:latin typeface="14"/>
              </a:rPr>
              <a:t>How does the military unmanned drone operate when the GPS is down?</a:t>
            </a:r>
          </a:p>
        </p:txBody>
      </p:sp>
      <p:sp>
        <p:nvSpPr>
          <p:cNvPr id="12" name="TextBox 11">
            <a:extLst>
              <a:ext uri="{FF2B5EF4-FFF2-40B4-BE49-F238E27FC236}">
                <a16:creationId xmlns:a16="http://schemas.microsoft.com/office/drawing/2014/main" id="{F0D6E261-911E-B97A-DC91-BCF96998EF8F}"/>
              </a:ext>
            </a:extLst>
          </p:cNvPr>
          <p:cNvSpPr txBox="1"/>
          <p:nvPr/>
        </p:nvSpPr>
        <p:spPr>
          <a:xfrm>
            <a:off x="838200" y="3794611"/>
            <a:ext cx="7848600" cy="369332"/>
          </a:xfrm>
          <a:prstGeom prst="rect">
            <a:avLst/>
          </a:prstGeom>
          <a:noFill/>
        </p:spPr>
        <p:txBody>
          <a:bodyPr wrap="square">
            <a:spAutoFit/>
          </a:bodyPr>
          <a:lstStyle/>
          <a:p>
            <a:r>
              <a:rPr lang="en-US" sz="1800" b="0" i="0" u="none" strike="noStrike" baseline="0" dirty="0">
                <a:latin typeface="14"/>
              </a:rPr>
              <a:t>How does the self-driving car operate at night? In a rainstorm? In a snowstorm?</a:t>
            </a:r>
          </a:p>
        </p:txBody>
      </p:sp>
      <p:sp>
        <p:nvSpPr>
          <p:cNvPr id="14" name="TextBox 13">
            <a:extLst>
              <a:ext uri="{FF2B5EF4-FFF2-40B4-BE49-F238E27FC236}">
                <a16:creationId xmlns:a16="http://schemas.microsoft.com/office/drawing/2014/main" id="{8BF05790-9EBC-5330-B87B-503EE7C5E2E6}"/>
              </a:ext>
            </a:extLst>
          </p:cNvPr>
          <p:cNvSpPr txBox="1"/>
          <p:nvPr/>
        </p:nvSpPr>
        <p:spPr>
          <a:xfrm>
            <a:off x="457200" y="3983652"/>
            <a:ext cx="4572000" cy="677108"/>
          </a:xfrm>
          <a:prstGeom prst="rect">
            <a:avLst/>
          </a:prstGeom>
          <a:noFill/>
        </p:spPr>
        <p:txBody>
          <a:bodyPr wrap="square">
            <a:spAutoFit/>
          </a:bodyPr>
          <a:lstStyle/>
          <a:p>
            <a:pPr algn="l"/>
            <a:endParaRPr lang="en-US" sz="2000" b="0" i="0" u="none" strike="noStrike" baseline="0" dirty="0">
              <a:solidFill>
                <a:srgbClr val="000000"/>
              </a:solidFill>
              <a:latin typeface="14"/>
            </a:endParaRPr>
          </a:p>
          <a:p>
            <a:r>
              <a:rPr lang="en-US" sz="1800" b="1" i="0" u="none" strike="noStrike" baseline="0" dirty="0">
                <a:latin typeface="14"/>
              </a:rPr>
              <a:t>Developer consideration?</a:t>
            </a:r>
          </a:p>
        </p:txBody>
      </p:sp>
      <p:sp>
        <p:nvSpPr>
          <p:cNvPr id="16" name="TextBox 15">
            <a:extLst>
              <a:ext uri="{FF2B5EF4-FFF2-40B4-BE49-F238E27FC236}">
                <a16:creationId xmlns:a16="http://schemas.microsoft.com/office/drawing/2014/main" id="{897D2A25-3C2B-C3DD-9C30-1D31DA25E64A}"/>
              </a:ext>
            </a:extLst>
          </p:cNvPr>
          <p:cNvSpPr txBox="1"/>
          <p:nvPr/>
        </p:nvSpPr>
        <p:spPr>
          <a:xfrm>
            <a:off x="838200" y="4163943"/>
            <a:ext cx="6629400" cy="984885"/>
          </a:xfrm>
          <a:prstGeom prst="rect">
            <a:avLst/>
          </a:prstGeom>
          <a:noFill/>
        </p:spPr>
        <p:txBody>
          <a:bodyPr wrap="square">
            <a:spAutoFit/>
          </a:bodyPr>
          <a:lstStyle/>
          <a:p>
            <a:pPr algn="l"/>
            <a:endParaRPr lang="en-US" sz="2000" b="0" i="0" u="none" strike="noStrike" baseline="0" dirty="0">
              <a:solidFill>
                <a:srgbClr val="000000"/>
              </a:solidFill>
              <a:latin typeface="14"/>
            </a:endParaRPr>
          </a:p>
          <a:p>
            <a:endParaRPr lang="en-US" sz="2000" b="0" i="0" u="none" strike="noStrike" baseline="0" dirty="0">
              <a:latin typeface="14"/>
            </a:endParaRPr>
          </a:p>
          <a:p>
            <a:r>
              <a:rPr lang="en-US" sz="1800" b="0" i="0" u="none" strike="noStrike" baseline="0" dirty="0">
                <a:latin typeface="14"/>
              </a:rPr>
              <a:t>Rigorous testing and deployment management processes</a:t>
            </a:r>
          </a:p>
        </p:txBody>
      </p:sp>
      <p:sp>
        <p:nvSpPr>
          <p:cNvPr id="18" name="TextBox 17">
            <a:extLst>
              <a:ext uri="{FF2B5EF4-FFF2-40B4-BE49-F238E27FC236}">
                <a16:creationId xmlns:a16="http://schemas.microsoft.com/office/drawing/2014/main" id="{0B4B1EC8-2619-4D73-6224-F7FB7E4CA433}"/>
              </a:ext>
            </a:extLst>
          </p:cNvPr>
          <p:cNvSpPr txBox="1"/>
          <p:nvPr/>
        </p:nvSpPr>
        <p:spPr>
          <a:xfrm>
            <a:off x="838200" y="4598230"/>
            <a:ext cx="7467600" cy="984885"/>
          </a:xfrm>
          <a:prstGeom prst="rect">
            <a:avLst/>
          </a:prstGeom>
          <a:noFill/>
        </p:spPr>
        <p:txBody>
          <a:bodyPr wrap="square">
            <a:spAutoFit/>
          </a:bodyPr>
          <a:lstStyle/>
          <a:p>
            <a:pPr algn="l"/>
            <a:endParaRPr lang="en-US" sz="2000" b="0" i="0" u="none" strike="noStrike" baseline="0" dirty="0">
              <a:solidFill>
                <a:srgbClr val="000000"/>
              </a:solidFill>
              <a:latin typeface="14"/>
            </a:endParaRPr>
          </a:p>
          <a:p>
            <a:endParaRPr lang="en-US" sz="2000" b="0" i="0" u="none" strike="noStrike" baseline="0" dirty="0">
              <a:latin typeface="14"/>
            </a:endParaRPr>
          </a:p>
          <a:p>
            <a:r>
              <a:rPr lang="en-US" sz="1800" b="0" i="0" u="none" strike="noStrike" baseline="0" dirty="0">
                <a:latin typeface="14"/>
              </a:rPr>
              <a:t>Operate, maintain, and protect their AI systems over the lifespan of their use</a:t>
            </a:r>
          </a:p>
        </p:txBody>
      </p:sp>
    </p:spTree>
    <p:extLst>
      <p:ext uri="{BB962C8B-B14F-4D97-AF65-F5344CB8AC3E}">
        <p14:creationId xmlns:p14="http://schemas.microsoft.com/office/powerpoint/2010/main" val="67213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Reliability &amp; Safety</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0FB805E-E5AF-86F8-05E2-A01C9D1AB5BF}"/>
              </a:ext>
            </a:extLst>
          </p:cNvPr>
          <p:cNvPicPr>
            <a:picLocks noChangeAspect="1"/>
          </p:cNvPicPr>
          <p:nvPr/>
        </p:nvPicPr>
        <p:blipFill>
          <a:blip r:embed="rId3"/>
          <a:stretch>
            <a:fillRect/>
          </a:stretch>
        </p:blipFill>
        <p:spPr>
          <a:xfrm>
            <a:off x="457200" y="1743153"/>
            <a:ext cx="7848600" cy="914400"/>
          </a:xfrm>
          <a:prstGeom prst="rect">
            <a:avLst/>
          </a:prstGeom>
        </p:spPr>
      </p:pic>
      <p:pic>
        <p:nvPicPr>
          <p:cNvPr id="9" name="Picture 8">
            <a:extLst>
              <a:ext uri="{FF2B5EF4-FFF2-40B4-BE49-F238E27FC236}">
                <a16:creationId xmlns:a16="http://schemas.microsoft.com/office/drawing/2014/main" id="{445D4EDC-0A2D-9026-7B76-47C690AF7161}"/>
              </a:ext>
            </a:extLst>
          </p:cNvPr>
          <p:cNvPicPr>
            <a:picLocks noChangeAspect="1"/>
          </p:cNvPicPr>
          <p:nvPr/>
        </p:nvPicPr>
        <p:blipFill>
          <a:blip r:embed="rId4"/>
          <a:stretch>
            <a:fillRect/>
          </a:stretch>
        </p:blipFill>
        <p:spPr>
          <a:xfrm>
            <a:off x="457200" y="3200400"/>
            <a:ext cx="7848600" cy="1000048"/>
          </a:xfrm>
          <a:prstGeom prst="rect">
            <a:avLst/>
          </a:prstGeom>
        </p:spPr>
      </p:pic>
    </p:spTree>
    <p:extLst>
      <p:ext uri="{BB962C8B-B14F-4D97-AF65-F5344CB8AC3E}">
        <p14:creationId xmlns:p14="http://schemas.microsoft.com/office/powerpoint/2010/main" val="19279722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Privacy &amp; Security</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23F9468-7021-F60D-B0B6-2850E42CEFC6}"/>
              </a:ext>
            </a:extLst>
          </p:cNvPr>
          <p:cNvSpPr txBox="1"/>
          <p:nvPr/>
        </p:nvSpPr>
        <p:spPr>
          <a:xfrm>
            <a:off x="419100" y="1524000"/>
            <a:ext cx="7543800" cy="369332"/>
          </a:xfrm>
          <a:prstGeom prst="rect">
            <a:avLst/>
          </a:prstGeom>
          <a:noFill/>
        </p:spPr>
        <p:txBody>
          <a:bodyPr wrap="square">
            <a:spAutoFit/>
          </a:bodyPr>
          <a:lstStyle/>
          <a:p>
            <a:pPr marL="285750" indent="-285750">
              <a:buFont typeface="Arial" panose="020B0604020202020204" pitchFamily="34" charset="0"/>
              <a:buChar char="•"/>
            </a:pPr>
            <a:r>
              <a:rPr lang="en-US" sz="1800" b="1" i="0" u="none" strike="noStrike" baseline="0" dirty="0">
                <a:solidFill>
                  <a:srgbClr val="000000"/>
                </a:solidFill>
                <a:latin typeface="14"/>
              </a:rPr>
              <a:t>AI systems should be secure and respect privacy. </a:t>
            </a:r>
          </a:p>
        </p:txBody>
      </p:sp>
      <p:sp>
        <p:nvSpPr>
          <p:cNvPr id="10" name="TextBox 9">
            <a:extLst>
              <a:ext uri="{FF2B5EF4-FFF2-40B4-BE49-F238E27FC236}">
                <a16:creationId xmlns:a16="http://schemas.microsoft.com/office/drawing/2014/main" id="{42012447-1501-ABA6-44A3-A2DFBB133A4E}"/>
              </a:ext>
            </a:extLst>
          </p:cNvPr>
          <p:cNvSpPr txBox="1"/>
          <p:nvPr/>
        </p:nvSpPr>
        <p:spPr>
          <a:xfrm>
            <a:off x="419100" y="2027366"/>
            <a:ext cx="8648700" cy="369332"/>
          </a:xfrm>
          <a:prstGeom prst="rect">
            <a:avLst/>
          </a:prstGeom>
          <a:noFill/>
        </p:spPr>
        <p:txBody>
          <a:bodyPr wrap="square">
            <a:spAutoFit/>
          </a:bodyPr>
          <a:lstStyle/>
          <a:p>
            <a:pPr marL="285750" indent="-285750">
              <a:buFont typeface="Arial" panose="020B0604020202020204" pitchFamily="34" charset="0"/>
              <a:buChar char="•"/>
            </a:pPr>
            <a:r>
              <a:rPr lang="en-US" sz="1800" b="1" i="0" u="none" strike="noStrike" baseline="0" dirty="0">
                <a:solidFill>
                  <a:srgbClr val="000000"/>
                </a:solidFill>
                <a:latin typeface="14"/>
              </a:rPr>
              <a:t>Datasets may contain sensitive personal or business details that must be kept private</a:t>
            </a:r>
          </a:p>
        </p:txBody>
      </p:sp>
      <p:sp>
        <p:nvSpPr>
          <p:cNvPr id="11" name="TextBox 10">
            <a:extLst>
              <a:ext uri="{FF2B5EF4-FFF2-40B4-BE49-F238E27FC236}">
                <a16:creationId xmlns:a16="http://schemas.microsoft.com/office/drawing/2014/main" id="{C55627D3-5A99-2397-CFFB-4125CC576005}"/>
              </a:ext>
            </a:extLst>
          </p:cNvPr>
          <p:cNvSpPr txBox="1"/>
          <p:nvPr/>
        </p:nvSpPr>
        <p:spPr>
          <a:xfrm>
            <a:off x="457200" y="2530732"/>
            <a:ext cx="8458200" cy="646331"/>
          </a:xfrm>
          <a:prstGeom prst="rect">
            <a:avLst/>
          </a:prstGeom>
          <a:noFill/>
        </p:spPr>
        <p:txBody>
          <a:bodyPr wrap="square">
            <a:spAutoFit/>
          </a:bodyPr>
          <a:lstStyle/>
          <a:p>
            <a:pPr marL="285750" indent="-285750">
              <a:buFont typeface="Arial" panose="020B0604020202020204" pitchFamily="34" charset="0"/>
              <a:buChar char="•"/>
            </a:pPr>
            <a:r>
              <a:rPr lang="en-US" sz="1800" b="1" i="0" u="none" strike="noStrike" baseline="0" dirty="0">
                <a:solidFill>
                  <a:srgbClr val="000000"/>
                </a:solidFill>
                <a:latin typeface="14"/>
              </a:rPr>
              <a:t>Many countries and regions in the world are developing new standards and laws to try to protect the data of its citizens</a:t>
            </a:r>
          </a:p>
        </p:txBody>
      </p:sp>
      <p:sp>
        <p:nvSpPr>
          <p:cNvPr id="13" name="TextBox 12">
            <a:extLst>
              <a:ext uri="{FF2B5EF4-FFF2-40B4-BE49-F238E27FC236}">
                <a16:creationId xmlns:a16="http://schemas.microsoft.com/office/drawing/2014/main" id="{36D982EE-4477-D34D-503E-0868F8738036}"/>
              </a:ext>
            </a:extLst>
          </p:cNvPr>
          <p:cNvSpPr txBox="1"/>
          <p:nvPr/>
        </p:nvSpPr>
        <p:spPr>
          <a:xfrm>
            <a:off x="2286000" y="3208226"/>
            <a:ext cx="6248400" cy="646331"/>
          </a:xfrm>
          <a:prstGeom prst="rect">
            <a:avLst/>
          </a:prstGeom>
          <a:noFill/>
        </p:spPr>
        <p:txBody>
          <a:bodyPr wrap="square">
            <a:spAutoFit/>
          </a:bodyPr>
          <a:lstStyle/>
          <a:p>
            <a:r>
              <a:rPr lang="en-US" sz="1800" b="0" i="0" u="none" strike="noStrike" baseline="0" dirty="0">
                <a:solidFill>
                  <a:srgbClr val="000000"/>
                </a:solidFill>
                <a:latin typeface="14"/>
              </a:rPr>
              <a:t>Provide consumers with information and controls over the collection, use and storage of their data</a:t>
            </a:r>
          </a:p>
        </p:txBody>
      </p:sp>
      <p:sp>
        <p:nvSpPr>
          <p:cNvPr id="15" name="TextBox 14">
            <a:extLst>
              <a:ext uri="{FF2B5EF4-FFF2-40B4-BE49-F238E27FC236}">
                <a16:creationId xmlns:a16="http://schemas.microsoft.com/office/drawing/2014/main" id="{36037551-1C25-01F8-C569-D52537C85024}"/>
              </a:ext>
            </a:extLst>
          </p:cNvPr>
          <p:cNvSpPr txBox="1"/>
          <p:nvPr/>
        </p:nvSpPr>
        <p:spPr>
          <a:xfrm>
            <a:off x="463118" y="3988591"/>
            <a:ext cx="4572000" cy="369332"/>
          </a:xfrm>
          <a:prstGeom prst="rect">
            <a:avLst/>
          </a:prstGeom>
          <a:noFill/>
        </p:spPr>
        <p:txBody>
          <a:bodyPr wrap="square">
            <a:spAutoFit/>
          </a:bodyPr>
          <a:lstStyle/>
          <a:p>
            <a:r>
              <a:rPr lang="en-US" sz="1800" b="1" i="0" u="none" strike="noStrike" baseline="0" dirty="0">
                <a:solidFill>
                  <a:srgbClr val="000000"/>
                </a:solidFill>
                <a:latin typeface="14"/>
              </a:rPr>
              <a:t>Developer consideration?</a:t>
            </a:r>
          </a:p>
        </p:txBody>
      </p:sp>
      <p:sp>
        <p:nvSpPr>
          <p:cNvPr id="17" name="TextBox 16">
            <a:extLst>
              <a:ext uri="{FF2B5EF4-FFF2-40B4-BE49-F238E27FC236}">
                <a16:creationId xmlns:a16="http://schemas.microsoft.com/office/drawing/2014/main" id="{1DA76540-5CF6-96A5-B5C2-ACB057A44457}"/>
              </a:ext>
            </a:extLst>
          </p:cNvPr>
          <p:cNvSpPr txBox="1"/>
          <p:nvPr/>
        </p:nvSpPr>
        <p:spPr>
          <a:xfrm>
            <a:off x="1066800" y="4458964"/>
            <a:ext cx="7391400" cy="954107"/>
          </a:xfrm>
          <a:prstGeom prst="rect">
            <a:avLst/>
          </a:prstGeom>
          <a:noFill/>
        </p:spPr>
        <p:txBody>
          <a:bodyPr wrap="square">
            <a:spAutoFit/>
          </a:bodyPr>
          <a:lstStyle/>
          <a:p>
            <a:pPr algn="l"/>
            <a:endParaRPr lang="en-US" sz="2000" b="0" i="0" u="none" strike="noStrike" baseline="0" dirty="0">
              <a:solidFill>
                <a:srgbClr val="000000"/>
              </a:solidFill>
              <a:latin typeface="14"/>
            </a:endParaRPr>
          </a:p>
          <a:p>
            <a:r>
              <a:rPr lang="en-US" sz="1800" b="0" i="0" u="none" strike="noStrike" baseline="0" dirty="0">
                <a:solidFill>
                  <a:srgbClr val="000000"/>
                </a:solidFill>
                <a:latin typeface="14"/>
              </a:rPr>
              <a:t>Robust compliance processes to ensure that data collected and used by our AI systems is handled responsibly.</a:t>
            </a:r>
          </a:p>
        </p:txBody>
      </p:sp>
    </p:spTree>
    <p:extLst>
      <p:ext uri="{BB962C8B-B14F-4D97-AF65-F5344CB8AC3E}">
        <p14:creationId xmlns:p14="http://schemas.microsoft.com/office/powerpoint/2010/main" val="1518144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Privacy &amp; Security</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8EC9896-CE88-22B0-C548-A5C03F26FAB3}"/>
              </a:ext>
            </a:extLst>
          </p:cNvPr>
          <p:cNvPicPr>
            <a:picLocks noChangeAspect="1"/>
          </p:cNvPicPr>
          <p:nvPr/>
        </p:nvPicPr>
        <p:blipFill>
          <a:blip r:embed="rId3"/>
          <a:stretch>
            <a:fillRect/>
          </a:stretch>
        </p:blipFill>
        <p:spPr>
          <a:xfrm>
            <a:off x="167228" y="2795343"/>
            <a:ext cx="8809543" cy="1267314"/>
          </a:xfrm>
          <a:prstGeom prst="rect">
            <a:avLst/>
          </a:prstGeom>
        </p:spPr>
      </p:pic>
    </p:spTree>
    <p:extLst>
      <p:ext uri="{BB962C8B-B14F-4D97-AF65-F5344CB8AC3E}">
        <p14:creationId xmlns:p14="http://schemas.microsoft.com/office/powerpoint/2010/main" val="144376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Inclusiveness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C5BBECA-2933-2CEF-ED70-55A02652A358}"/>
              </a:ext>
            </a:extLst>
          </p:cNvPr>
          <p:cNvPicPr>
            <a:picLocks noChangeAspect="1"/>
          </p:cNvPicPr>
          <p:nvPr/>
        </p:nvPicPr>
        <p:blipFill>
          <a:blip r:embed="rId3"/>
          <a:stretch>
            <a:fillRect/>
          </a:stretch>
        </p:blipFill>
        <p:spPr>
          <a:xfrm>
            <a:off x="152400" y="1447800"/>
            <a:ext cx="8839200" cy="1212233"/>
          </a:xfrm>
          <a:prstGeom prst="rect">
            <a:avLst/>
          </a:prstGeom>
        </p:spPr>
      </p:pic>
      <p:sp>
        <p:nvSpPr>
          <p:cNvPr id="8" name="TextBox 7">
            <a:extLst>
              <a:ext uri="{FF2B5EF4-FFF2-40B4-BE49-F238E27FC236}">
                <a16:creationId xmlns:a16="http://schemas.microsoft.com/office/drawing/2014/main" id="{E7B047DE-91A4-24D4-9FA2-DCC7AD4E37C7}"/>
              </a:ext>
            </a:extLst>
          </p:cNvPr>
          <p:cNvSpPr txBox="1"/>
          <p:nvPr/>
        </p:nvSpPr>
        <p:spPr>
          <a:xfrm>
            <a:off x="33291" y="3010701"/>
            <a:ext cx="4572000" cy="369332"/>
          </a:xfrm>
          <a:prstGeom prst="rect">
            <a:avLst/>
          </a:prstGeom>
          <a:noFill/>
        </p:spPr>
        <p:txBody>
          <a:bodyPr wrap="square">
            <a:spAutoFit/>
          </a:bodyPr>
          <a:lstStyle/>
          <a:p>
            <a:r>
              <a:rPr lang="en-US" sz="1800" b="1" i="0" u="none" strike="noStrike" baseline="0" dirty="0">
                <a:solidFill>
                  <a:srgbClr val="000000"/>
                </a:solidFill>
                <a:latin typeface="14"/>
              </a:rPr>
              <a:t>Developer consideration?</a:t>
            </a:r>
          </a:p>
        </p:txBody>
      </p:sp>
      <p:pic>
        <p:nvPicPr>
          <p:cNvPr id="10" name="Picture 9">
            <a:extLst>
              <a:ext uri="{FF2B5EF4-FFF2-40B4-BE49-F238E27FC236}">
                <a16:creationId xmlns:a16="http://schemas.microsoft.com/office/drawing/2014/main" id="{41AE354E-6459-00BD-B0E7-0D658824E2F8}"/>
              </a:ext>
            </a:extLst>
          </p:cNvPr>
          <p:cNvPicPr>
            <a:picLocks noChangeAspect="1"/>
          </p:cNvPicPr>
          <p:nvPr/>
        </p:nvPicPr>
        <p:blipFill>
          <a:blip r:embed="rId4"/>
          <a:stretch>
            <a:fillRect/>
          </a:stretch>
        </p:blipFill>
        <p:spPr>
          <a:xfrm>
            <a:off x="152400" y="3624164"/>
            <a:ext cx="8839200" cy="804297"/>
          </a:xfrm>
          <a:prstGeom prst="rect">
            <a:avLst/>
          </a:prstGeom>
        </p:spPr>
      </p:pic>
    </p:spTree>
    <p:extLst>
      <p:ext uri="{BB962C8B-B14F-4D97-AF65-F5344CB8AC3E}">
        <p14:creationId xmlns:p14="http://schemas.microsoft.com/office/powerpoint/2010/main" val="1999000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Inclusiveness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8D2C41A-1676-43DD-6ED2-17E2D8C0E1E6}"/>
              </a:ext>
            </a:extLst>
          </p:cNvPr>
          <p:cNvPicPr>
            <a:picLocks noChangeAspect="1"/>
          </p:cNvPicPr>
          <p:nvPr/>
        </p:nvPicPr>
        <p:blipFill>
          <a:blip r:embed="rId3"/>
          <a:stretch>
            <a:fillRect/>
          </a:stretch>
        </p:blipFill>
        <p:spPr>
          <a:xfrm>
            <a:off x="114300" y="2156791"/>
            <a:ext cx="8915400" cy="2544417"/>
          </a:xfrm>
          <a:prstGeom prst="rect">
            <a:avLst/>
          </a:prstGeom>
        </p:spPr>
      </p:pic>
    </p:spTree>
    <p:extLst>
      <p:ext uri="{BB962C8B-B14F-4D97-AF65-F5344CB8AC3E}">
        <p14:creationId xmlns:p14="http://schemas.microsoft.com/office/powerpoint/2010/main" val="1733679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Transparency</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C8CEBBB-A810-E7F6-9FD0-ED49B2EB3905}"/>
              </a:ext>
            </a:extLst>
          </p:cNvPr>
          <p:cNvPicPr>
            <a:picLocks noChangeAspect="1"/>
          </p:cNvPicPr>
          <p:nvPr/>
        </p:nvPicPr>
        <p:blipFill>
          <a:blip r:embed="rId3"/>
          <a:stretch>
            <a:fillRect/>
          </a:stretch>
        </p:blipFill>
        <p:spPr>
          <a:xfrm>
            <a:off x="114300" y="1371600"/>
            <a:ext cx="8915400" cy="1189874"/>
          </a:xfrm>
          <a:prstGeom prst="rect">
            <a:avLst/>
          </a:prstGeom>
        </p:spPr>
      </p:pic>
      <p:pic>
        <p:nvPicPr>
          <p:cNvPr id="8" name="Picture 7">
            <a:extLst>
              <a:ext uri="{FF2B5EF4-FFF2-40B4-BE49-F238E27FC236}">
                <a16:creationId xmlns:a16="http://schemas.microsoft.com/office/drawing/2014/main" id="{6BD11D17-FD0A-8D95-6CD9-4A9CEA2F1325}"/>
              </a:ext>
            </a:extLst>
          </p:cNvPr>
          <p:cNvPicPr>
            <a:picLocks noChangeAspect="1"/>
          </p:cNvPicPr>
          <p:nvPr/>
        </p:nvPicPr>
        <p:blipFill>
          <a:blip r:embed="rId4"/>
          <a:stretch>
            <a:fillRect/>
          </a:stretch>
        </p:blipFill>
        <p:spPr>
          <a:xfrm>
            <a:off x="108012" y="2717344"/>
            <a:ext cx="8915400" cy="3378656"/>
          </a:xfrm>
          <a:prstGeom prst="rect">
            <a:avLst/>
          </a:prstGeom>
        </p:spPr>
      </p:pic>
    </p:spTree>
    <p:extLst>
      <p:ext uri="{BB962C8B-B14F-4D97-AF65-F5344CB8AC3E}">
        <p14:creationId xmlns:p14="http://schemas.microsoft.com/office/powerpoint/2010/main" val="21530533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Accountability</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44485AC-C7EF-D158-4207-BFA494D300A7}"/>
              </a:ext>
            </a:extLst>
          </p:cNvPr>
          <p:cNvPicPr>
            <a:picLocks noChangeAspect="1"/>
          </p:cNvPicPr>
          <p:nvPr/>
        </p:nvPicPr>
        <p:blipFill>
          <a:blip r:embed="rId3"/>
          <a:stretch>
            <a:fillRect/>
          </a:stretch>
        </p:blipFill>
        <p:spPr>
          <a:xfrm>
            <a:off x="76200" y="1295400"/>
            <a:ext cx="8991600" cy="2356123"/>
          </a:xfrm>
          <a:prstGeom prst="rect">
            <a:avLst/>
          </a:prstGeom>
        </p:spPr>
      </p:pic>
      <p:pic>
        <p:nvPicPr>
          <p:cNvPr id="9" name="Picture 8">
            <a:extLst>
              <a:ext uri="{FF2B5EF4-FFF2-40B4-BE49-F238E27FC236}">
                <a16:creationId xmlns:a16="http://schemas.microsoft.com/office/drawing/2014/main" id="{C575A056-89FC-0F71-7B3E-0340D688CF18}"/>
              </a:ext>
            </a:extLst>
          </p:cNvPr>
          <p:cNvPicPr>
            <a:picLocks noChangeAspect="1"/>
          </p:cNvPicPr>
          <p:nvPr/>
        </p:nvPicPr>
        <p:blipFill>
          <a:blip r:embed="rId4"/>
          <a:stretch>
            <a:fillRect/>
          </a:stretch>
        </p:blipFill>
        <p:spPr>
          <a:xfrm>
            <a:off x="76200" y="3651523"/>
            <a:ext cx="8991600" cy="1617059"/>
          </a:xfrm>
          <a:prstGeom prst="rect">
            <a:avLst/>
          </a:prstGeom>
        </p:spPr>
      </p:pic>
    </p:spTree>
    <p:extLst>
      <p:ext uri="{BB962C8B-B14F-4D97-AF65-F5344CB8AC3E}">
        <p14:creationId xmlns:p14="http://schemas.microsoft.com/office/powerpoint/2010/main" val="3898122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Accountability</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98702E4-2A5F-213A-BA27-7F383ECA5728}"/>
              </a:ext>
            </a:extLst>
          </p:cNvPr>
          <p:cNvPicPr>
            <a:picLocks noChangeAspect="1"/>
          </p:cNvPicPr>
          <p:nvPr/>
        </p:nvPicPr>
        <p:blipFill>
          <a:blip r:embed="rId3"/>
          <a:stretch>
            <a:fillRect/>
          </a:stretch>
        </p:blipFill>
        <p:spPr>
          <a:xfrm>
            <a:off x="76200" y="2590800"/>
            <a:ext cx="8991600" cy="1538067"/>
          </a:xfrm>
          <a:prstGeom prst="rect">
            <a:avLst/>
          </a:prstGeom>
        </p:spPr>
      </p:pic>
    </p:spTree>
    <p:extLst>
      <p:ext uri="{BB962C8B-B14F-4D97-AF65-F5344CB8AC3E}">
        <p14:creationId xmlns:p14="http://schemas.microsoft.com/office/powerpoint/2010/main" val="268652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24400" cy="792162"/>
          </a:xfrm>
        </p:spPr>
        <p:txBody>
          <a:bodyPr>
            <a:normAutofit/>
          </a:bodyPr>
          <a:lstStyle/>
          <a:p>
            <a:pPr algn="l"/>
            <a:r>
              <a:rPr lang="en-US" sz="2800" b="1" dirty="0">
                <a:solidFill>
                  <a:srgbClr val="CC0000"/>
                </a:solidFill>
                <a:latin typeface="+mn-lt"/>
                <a:ea typeface="+mn-ea"/>
                <a:cs typeface="+mn-cs"/>
              </a:rPr>
              <a:t>What is Artificial Intelligence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6B86CB3-12D6-E4FC-0F22-65082AC44774}"/>
              </a:ext>
            </a:extLst>
          </p:cNvPr>
          <p:cNvPicPr>
            <a:picLocks noChangeAspect="1"/>
          </p:cNvPicPr>
          <p:nvPr/>
        </p:nvPicPr>
        <p:blipFill>
          <a:blip r:embed="rId3"/>
          <a:stretch>
            <a:fillRect/>
          </a:stretch>
        </p:blipFill>
        <p:spPr>
          <a:xfrm>
            <a:off x="1018708" y="1981200"/>
            <a:ext cx="7106584" cy="3204796"/>
          </a:xfrm>
          <a:prstGeom prst="rect">
            <a:avLst/>
          </a:prstGeom>
        </p:spPr>
      </p:pic>
    </p:spTree>
    <p:extLst>
      <p:ext uri="{BB962C8B-B14F-4D97-AF65-F5344CB8AC3E}">
        <p14:creationId xmlns:p14="http://schemas.microsoft.com/office/powerpoint/2010/main" val="3219272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181600" cy="792162"/>
          </a:xfrm>
        </p:spPr>
        <p:txBody>
          <a:bodyPr>
            <a:normAutofit/>
          </a:bodyPr>
          <a:lstStyle/>
          <a:p>
            <a:pPr algn="l"/>
            <a:r>
              <a:rPr lang="en-US" sz="2800" b="1" dirty="0">
                <a:solidFill>
                  <a:srgbClr val="CC0000"/>
                </a:solidFill>
                <a:latin typeface="+mn-lt"/>
                <a:ea typeface="+mn-ea"/>
                <a:cs typeface="+mn-cs"/>
              </a:rPr>
              <a:t>What is Data Science ?</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5">
            <a:extLst>
              <a:ext uri="{FF2B5EF4-FFF2-40B4-BE49-F238E27FC236}">
                <a16:creationId xmlns:a16="http://schemas.microsoft.com/office/drawing/2014/main" id="{DA40516A-EB31-8DDC-77D0-C6A386511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752600"/>
            <a:ext cx="5410200" cy="3481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641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2514600"/>
            <a:ext cx="4495800" cy="923330"/>
          </a:xfrm>
          <a:prstGeom prst="rect">
            <a:avLst/>
          </a:prstGeom>
          <a:noFill/>
        </p:spPr>
        <p:txBody>
          <a:bodyPr wrap="square" rtlCol="0">
            <a:spAutoFit/>
          </a:bodyPr>
          <a:lstStyle/>
          <a:p>
            <a:r>
              <a:rPr lang="en-US" sz="5400" b="1" dirty="0">
                <a:solidFill>
                  <a:srgbClr val="CC0000"/>
                </a:solidFill>
              </a:rPr>
              <a:t>THANK YOU !!!</a:t>
            </a:r>
          </a:p>
        </p:txBody>
      </p:sp>
      <p:sp>
        <p:nvSpPr>
          <p:cNvPr id="3" name="Action Button: Home 2">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792162"/>
          </a:xfrm>
        </p:spPr>
        <p:txBody>
          <a:bodyPr>
            <a:normAutofit/>
          </a:bodyPr>
          <a:lstStyle/>
          <a:p>
            <a:pPr algn="l"/>
            <a:r>
              <a:rPr lang="en-US" sz="2800" b="1" dirty="0">
                <a:solidFill>
                  <a:srgbClr val="CC0000"/>
                </a:solidFill>
                <a:latin typeface="+mn-lt"/>
                <a:ea typeface="+mn-ea"/>
                <a:cs typeface="+mn-cs"/>
              </a:rPr>
              <a:t>Demand for AI</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8D304E22-8242-AD9C-9E3B-A7B2115B410B}"/>
              </a:ext>
            </a:extLst>
          </p:cNvPr>
          <p:cNvPicPr>
            <a:picLocks noChangeAspect="1"/>
          </p:cNvPicPr>
          <p:nvPr/>
        </p:nvPicPr>
        <p:blipFill>
          <a:blip r:embed="rId3"/>
          <a:stretch>
            <a:fillRect/>
          </a:stretch>
        </p:blipFill>
        <p:spPr>
          <a:xfrm>
            <a:off x="423080" y="2286000"/>
            <a:ext cx="8297839" cy="2286000"/>
          </a:xfrm>
          <a:prstGeom prst="rect">
            <a:avLst/>
          </a:prstGeom>
        </p:spPr>
      </p:pic>
    </p:spTree>
    <p:extLst>
      <p:ext uri="{BB962C8B-B14F-4D97-AF65-F5344CB8AC3E}">
        <p14:creationId xmlns:p14="http://schemas.microsoft.com/office/powerpoint/2010/main" val="2808386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962400" cy="792162"/>
          </a:xfrm>
        </p:spPr>
        <p:txBody>
          <a:bodyPr>
            <a:normAutofit/>
          </a:bodyPr>
          <a:lstStyle/>
          <a:p>
            <a:pPr algn="l"/>
            <a:r>
              <a:rPr lang="en-US" sz="2800" b="1" dirty="0">
                <a:solidFill>
                  <a:srgbClr val="CC0000"/>
                </a:solidFill>
                <a:latin typeface="+mn-lt"/>
                <a:ea typeface="+mn-ea"/>
                <a:cs typeface="+mn-cs"/>
              </a:rPr>
              <a:t>AI Examples</a:t>
            </a:r>
          </a:p>
        </p:txBody>
      </p:sp>
      <p:sp>
        <p:nvSpPr>
          <p:cNvPr id="4" name="Action Button: Home 3">
            <a:hlinkClick r:id="rId2" action="ppaction://hlinksldjump" highlightClick="1"/>
          </p:cNvPr>
          <p:cNvSpPr/>
          <p:nvPr/>
        </p:nvSpPr>
        <p:spPr>
          <a:xfrm>
            <a:off x="8763000" y="5867400"/>
            <a:ext cx="304800" cy="2286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7B0CC0C-E327-42B7-9D0C-4CE5AB90E6B3}"/>
              </a:ext>
            </a:extLst>
          </p:cNvPr>
          <p:cNvSpPr/>
          <p:nvPr/>
        </p:nvSpPr>
        <p:spPr>
          <a:xfrm>
            <a:off x="381000" y="1752600"/>
            <a:ext cx="8077200" cy="3139321"/>
          </a:xfrm>
          <a:prstGeom prst="rect">
            <a:avLst/>
          </a:prstGeom>
        </p:spPr>
        <p:txBody>
          <a:bodyPr wrap="square">
            <a:spAutoFit/>
          </a:bodyPr>
          <a:lstStyle/>
          <a:p>
            <a:pPr marL="285750" indent="-285750">
              <a:buFont typeface="Arial" panose="020B0604020202020204" pitchFamily="34" charset="0"/>
              <a:buChar char="•"/>
            </a:pPr>
            <a:r>
              <a:rPr lang="en-US" b="1" dirty="0"/>
              <a:t>Siri, Alexa and other smart assistants</a:t>
            </a:r>
          </a:p>
          <a:p>
            <a:pPr marL="285750" indent="-285750">
              <a:buFont typeface="Arial" panose="020B0604020202020204" pitchFamily="34" charset="0"/>
              <a:buChar char="•"/>
            </a:pPr>
            <a:r>
              <a:rPr lang="en-US" b="1" dirty="0"/>
              <a:t>Self-driving cars</a:t>
            </a:r>
          </a:p>
          <a:p>
            <a:pPr marL="285750" indent="-285750">
              <a:buFont typeface="Arial" panose="020B0604020202020204" pitchFamily="34" charset="0"/>
              <a:buChar char="•"/>
            </a:pPr>
            <a:r>
              <a:rPr lang="en-US" b="1" dirty="0"/>
              <a:t>Robo-advisors</a:t>
            </a:r>
          </a:p>
          <a:p>
            <a:pPr marL="285750" indent="-285750">
              <a:buFont typeface="Arial" panose="020B0604020202020204" pitchFamily="34" charset="0"/>
              <a:buChar char="•"/>
            </a:pPr>
            <a:r>
              <a:rPr lang="en-US" b="1" dirty="0"/>
              <a:t>Conversational bots</a:t>
            </a:r>
          </a:p>
          <a:p>
            <a:pPr marL="285750" indent="-285750">
              <a:buFont typeface="Arial" panose="020B0604020202020204" pitchFamily="34" charset="0"/>
              <a:buChar char="•"/>
            </a:pPr>
            <a:r>
              <a:rPr lang="en-US" b="1" dirty="0"/>
              <a:t>Email spam filters</a:t>
            </a:r>
          </a:p>
          <a:p>
            <a:pPr marL="285750" indent="-285750">
              <a:buFont typeface="Arial" panose="020B0604020202020204" pitchFamily="34" charset="0"/>
              <a:buChar char="•"/>
            </a:pPr>
            <a:r>
              <a:rPr lang="en-US" b="1" dirty="0"/>
              <a:t>Netflix's recommendations</a:t>
            </a:r>
          </a:p>
          <a:p>
            <a:pPr marL="285750" indent="-285750">
              <a:buFont typeface="Arial" panose="020B0604020202020204" pitchFamily="34" charset="0"/>
              <a:buChar char="•"/>
            </a:pPr>
            <a:r>
              <a:rPr lang="en-US" b="1" dirty="0"/>
              <a:t>Google Maps</a:t>
            </a:r>
          </a:p>
          <a:p>
            <a:pPr marL="285750" indent="-285750">
              <a:buFont typeface="Arial" panose="020B0604020202020204" pitchFamily="34" charset="0"/>
              <a:buChar char="•"/>
            </a:pPr>
            <a:r>
              <a:rPr lang="en-US" b="1" dirty="0"/>
              <a:t>Online Ads Network</a:t>
            </a:r>
          </a:p>
          <a:p>
            <a:pPr marL="285750" indent="-285750">
              <a:buFont typeface="Arial" panose="020B0604020202020204" pitchFamily="34" charset="0"/>
              <a:buChar char="•"/>
            </a:pPr>
            <a:r>
              <a:rPr lang="en-US" b="1" dirty="0"/>
              <a:t>Music and Media Streaming Services</a:t>
            </a:r>
          </a:p>
          <a:p>
            <a:pPr marL="285750" indent="-285750">
              <a:buFont typeface="Arial" panose="020B0604020202020204" pitchFamily="34" charset="0"/>
              <a:buChar char="•"/>
            </a:pPr>
            <a:r>
              <a:rPr lang="en-US" b="1" dirty="0"/>
              <a:t>Image Editing — Remove Background &amp; Enhance Resolution</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3862826993"/>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7595</TotalTime>
  <Words>2164</Words>
  <Application>Microsoft Office PowerPoint</Application>
  <PresentationFormat>On-screen Show (4:3)</PresentationFormat>
  <Paragraphs>214</Paragraphs>
  <Slides>71</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71</vt:i4>
      </vt:variant>
    </vt:vector>
  </HeadingPairs>
  <TitlesOfParts>
    <vt:vector size="85" baseType="lpstr">
      <vt:lpstr>14</vt:lpstr>
      <vt:lpstr>Adobe Clean</vt:lpstr>
      <vt:lpstr>Arial</vt:lpstr>
      <vt:lpstr>Calibri</vt:lpstr>
      <vt:lpstr>Cambria</vt:lpstr>
      <vt:lpstr>charter</vt:lpstr>
      <vt:lpstr>Cocogoose</vt:lpstr>
      <vt:lpstr>freight-text-pro</vt:lpstr>
      <vt:lpstr>Georgia</vt:lpstr>
      <vt:lpstr>inter-bold</vt:lpstr>
      <vt:lpstr>Montserrat</vt:lpstr>
      <vt:lpstr>Rubik-Medium</vt:lpstr>
      <vt:lpstr>2_Office Theme</vt:lpstr>
      <vt:lpstr>1_Office Theme</vt:lpstr>
      <vt:lpstr>PowerPoint Presentation</vt:lpstr>
      <vt:lpstr>PowerPoint Presentation</vt:lpstr>
      <vt:lpstr>PowerPoint Presentation</vt:lpstr>
      <vt:lpstr>What is Artificial Intelligence ?</vt:lpstr>
      <vt:lpstr>What is Artificial Intelligence ?</vt:lpstr>
      <vt:lpstr>What is Artificial Intelligence ?</vt:lpstr>
      <vt:lpstr>What is Artificial Intelligence ?</vt:lpstr>
      <vt:lpstr>Demand for AI</vt:lpstr>
      <vt:lpstr>AI Examples</vt:lpstr>
      <vt:lpstr>AI Applications</vt:lpstr>
      <vt:lpstr>AI Automobile Application</vt:lpstr>
      <vt:lpstr>AI Finance &amp; Banking Applications</vt:lpstr>
      <vt:lpstr>AI Banking Application</vt:lpstr>
      <vt:lpstr>AI in Social Media</vt:lpstr>
      <vt:lpstr>AI in Social Media</vt:lpstr>
      <vt:lpstr>AI Applications</vt:lpstr>
      <vt:lpstr>AI in Online Shopping </vt:lpstr>
      <vt:lpstr>Top AI Applications</vt:lpstr>
      <vt:lpstr>Top AI Applications</vt:lpstr>
      <vt:lpstr>Top AI Applications</vt:lpstr>
      <vt:lpstr>Top AI Applications</vt:lpstr>
      <vt:lpstr>Top AI Applications</vt:lpstr>
      <vt:lpstr>Top AI Applications</vt:lpstr>
      <vt:lpstr>Top AI Applications</vt:lpstr>
      <vt:lpstr>AI in Daily Life – Smart Keyboards</vt:lpstr>
      <vt:lpstr>AI in Daily Life – Search Algorithms</vt:lpstr>
      <vt:lpstr>AI in Daily Life – Digital Assistances</vt:lpstr>
      <vt:lpstr>AI in Daily Life – Smart Home Devices</vt:lpstr>
      <vt:lpstr>Top AI Applications</vt:lpstr>
      <vt:lpstr>Top AI Applications</vt:lpstr>
      <vt:lpstr>Top AI Applications</vt:lpstr>
      <vt:lpstr>What is Artificial Intelligence ?</vt:lpstr>
      <vt:lpstr>Artificial Intelligence Characteristics</vt:lpstr>
      <vt:lpstr>Machine Learning</vt:lpstr>
      <vt:lpstr>How Machine Learning Works ?</vt:lpstr>
      <vt:lpstr>Types of Machine Learning</vt:lpstr>
      <vt:lpstr>Machine Learning Life Cycle</vt:lpstr>
      <vt:lpstr>Difference between AI &amp; ML</vt:lpstr>
      <vt:lpstr>What is Deep Learning ?</vt:lpstr>
      <vt:lpstr>Deep Learning Use Cases</vt:lpstr>
      <vt:lpstr>Deep Learning Use Cases</vt:lpstr>
      <vt:lpstr>Deep Learning Vs. Machine Learning</vt:lpstr>
      <vt:lpstr>Which one to Select ?</vt:lpstr>
      <vt:lpstr>What is NLP ?</vt:lpstr>
      <vt:lpstr>Natural Language Processing</vt:lpstr>
      <vt:lpstr>NLP Applications</vt:lpstr>
      <vt:lpstr>NLP Applications</vt:lpstr>
      <vt:lpstr>Natural Language Processing</vt:lpstr>
      <vt:lpstr>What is Computer Vision ?</vt:lpstr>
      <vt:lpstr>Common tasks of Computer Vision </vt:lpstr>
      <vt:lpstr>Computer Vision Applications</vt:lpstr>
      <vt:lpstr>Computer Vision</vt:lpstr>
      <vt:lpstr>Anomaly Detection</vt:lpstr>
      <vt:lpstr>Anomaly Detection</vt:lpstr>
      <vt:lpstr>Knowledge Mining</vt:lpstr>
      <vt:lpstr>Knowledge Mining</vt:lpstr>
      <vt:lpstr>Knowledge Mining</vt:lpstr>
      <vt:lpstr>Guiding Principles of Responsible AI</vt:lpstr>
      <vt:lpstr>Fairness</vt:lpstr>
      <vt:lpstr>Fairness</vt:lpstr>
      <vt:lpstr>Reliability &amp; Safety</vt:lpstr>
      <vt:lpstr>Reliability &amp; Safety</vt:lpstr>
      <vt:lpstr>Privacy &amp; Security</vt:lpstr>
      <vt:lpstr>Privacy &amp; Security</vt:lpstr>
      <vt:lpstr>Inclusiveness</vt:lpstr>
      <vt:lpstr>Inclusiveness</vt:lpstr>
      <vt:lpstr>Transparency</vt:lpstr>
      <vt:lpstr>Accountability</vt:lpstr>
      <vt:lpstr>Accountability</vt:lpstr>
      <vt:lpstr>What is Data Science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Ramakant Rode</dc:creator>
  <cp:lastModifiedBy>AMOL</cp:lastModifiedBy>
  <cp:revision>364</cp:revision>
  <dcterms:created xsi:type="dcterms:W3CDTF">2014-07-01T10:28:01Z</dcterms:created>
  <dcterms:modified xsi:type="dcterms:W3CDTF">2022-06-08T09:14:23Z</dcterms:modified>
</cp:coreProperties>
</file>